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TAN Aegean" charset="1" panose="00000000000000000000"/>
      <p:regular r:id="rId21"/>
    </p:embeddedFont>
    <p:embeddedFont>
      <p:font typeface="Gordita Bold" charset="1" panose="00000000000000000000"/>
      <p:regular r:id="rId22"/>
    </p:embeddedFont>
    <p:embeddedFont>
      <p:font typeface="Gordita" charset="1" panose="00000000000000000000"/>
      <p:regular r:id="rId23"/>
    </p:embeddedFont>
    <p:embeddedFont>
      <p:font typeface="Playfair Display Italics" charset="1" panose="00000000000000000000"/>
      <p:regular r:id="rId24"/>
    </p:embeddedFont>
    <p:embeddedFont>
      <p:font typeface="Inter Light" charset="1" panose="02000503000000020004"/>
      <p:regular r:id="rId25"/>
    </p:embeddedFont>
    <p:embeddedFont>
      <p:font typeface="Inter Bold" charset="1" panose="020B0802030000000004"/>
      <p:regular r:id="rId26"/>
    </p:embeddedFont>
    <p:embeddedFont>
      <p:font typeface="Gordita Light" charset="1" panose="00000000000000000000"/>
      <p:regular r:id="rId27"/>
    </p:embeddedFont>
    <p:embeddedFont>
      <p:font typeface="Inter" charset="1" panose="020B0502030000000004"/>
      <p:regular r:id="rId28"/>
    </p:embeddedFont>
    <p:embeddedFont>
      <p:font typeface="Canva Sans Bold" charset="1" panose="020B08030305010401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https://github.com/tridhamitra227-dev/404-Found-PS4/settings"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444" t="0" r="-3444" b="0"/>
            </a:stretch>
          </a:blipFill>
        </p:spPr>
      </p:sp>
      <p:sp>
        <p:nvSpPr>
          <p:cNvPr name="Freeform 3" id="3"/>
          <p:cNvSpPr/>
          <p:nvPr/>
        </p:nvSpPr>
        <p:spPr>
          <a:xfrm flipH="false" flipV="false" rot="-10800000">
            <a:off x="-157721" y="1198803"/>
            <a:ext cx="18620632" cy="9310316"/>
          </a:xfrm>
          <a:custGeom>
            <a:avLst/>
            <a:gdLst/>
            <a:ahLst/>
            <a:cxnLst/>
            <a:rect r="r" b="b" t="t" l="l"/>
            <a:pathLst>
              <a:path h="9310316" w="18620632">
                <a:moveTo>
                  <a:pt x="0" y="0"/>
                </a:moveTo>
                <a:lnTo>
                  <a:pt x="18620632" y="0"/>
                </a:lnTo>
                <a:lnTo>
                  <a:pt x="18620632" y="9310316"/>
                </a:lnTo>
                <a:lnTo>
                  <a:pt x="0" y="93103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079629" y="2926513"/>
            <a:ext cx="14128742" cy="1819476"/>
          </a:xfrm>
          <a:prstGeom prst="rect">
            <a:avLst/>
          </a:prstGeom>
        </p:spPr>
        <p:txBody>
          <a:bodyPr anchor="t" rtlCol="false" tIns="0" lIns="0" bIns="0" rIns="0">
            <a:spAutoFit/>
          </a:bodyPr>
          <a:lstStyle/>
          <a:p>
            <a:pPr algn="ctr">
              <a:lnSpc>
                <a:spcPts val="7385"/>
              </a:lnSpc>
            </a:pPr>
            <a:r>
              <a:rPr lang="en-US" sz="5093" spc="438">
                <a:solidFill>
                  <a:srgbClr val="FFFFFF"/>
                </a:solidFill>
                <a:latin typeface="TAN Aegean"/>
                <a:ea typeface="TAN Aegean"/>
                <a:cs typeface="TAN Aegean"/>
                <a:sym typeface="TAN Aegean"/>
              </a:rPr>
              <a:t>REVIEW MANAGEMENT SYSTEM</a:t>
            </a:r>
          </a:p>
        </p:txBody>
      </p:sp>
      <p:sp>
        <p:nvSpPr>
          <p:cNvPr name="TextBox 5" id="5"/>
          <p:cNvSpPr txBox="true"/>
          <p:nvPr/>
        </p:nvSpPr>
        <p:spPr>
          <a:xfrm rot="0">
            <a:off x="6186459" y="6749333"/>
            <a:ext cx="5915083" cy="370205"/>
          </a:xfrm>
          <a:prstGeom prst="rect">
            <a:avLst/>
          </a:prstGeom>
        </p:spPr>
        <p:txBody>
          <a:bodyPr anchor="t" rtlCol="false" tIns="0" lIns="0" bIns="0" rIns="0">
            <a:spAutoFit/>
          </a:bodyPr>
          <a:lstStyle/>
          <a:p>
            <a:pPr algn="ctr">
              <a:lnSpc>
                <a:spcPts val="3160"/>
              </a:lnSpc>
            </a:pPr>
            <a:r>
              <a:rPr lang="en-US" b="true" sz="2000" spc="222">
                <a:solidFill>
                  <a:srgbClr val="CA9C57"/>
                </a:solidFill>
                <a:latin typeface="Gordita Bold"/>
                <a:ea typeface="Gordita Bold"/>
                <a:cs typeface="Gordita Bold"/>
                <a:sym typeface="Gordita Bold"/>
              </a:rPr>
              <a:t>FT. MARRIOTT INTERNATIONAL</a:t>
            </a:r>
          </a:p>
        </p:txBody>
      </p:sp>
      <p:sp>
        <p:nvSpPr>
          <p:cNvPr name="TextBox 6" id="6"/>
          <p:cNvSpPr txBox="true"/>
          <p:nvPr/>
        </p:nvSpPr>
        <p:spPr>
          <a:xfrm rot="0">
            <a:off x="5980203" y="7548163"/>
            <a:ext cx="6327595" cy="453909"/>
          </a:xfrm>
          <a:prstGeom prst="rect">
            <a:avLst/>
          </a:prstGeom>
        </p:spPr>
        <p:txBody>
          <a:bodyPr anchor="t" rtlCol="false" tIns="0" lIns="0" bIns="0" rIns="0">
            <a:spAutoFit/>
          </a:bodyPr>
          <a:lstStyle/>
          <a:p>
            <a:pPr algn="ctr">
              <a:lnSpc>
                <a:spcPts val="3666"/>
              </a:lnSpc>
            </a:pPr>
            <a:r>
              <a:rPr lang="en-US" sz="2619">
                <a:solidFill>
                  <a:srgbClr val="FFFFFF"/>
                </a:solidFill>
                <a:latin typeface="Gordita"/>
                <a:ea typeface="Gordita"/>
                <a:cs typeface="Gordita"/>
                <a:sym typeface="Gordita"/>
              </a:rPr>
              <a:t>Where Feedback Becomes Foresight</a:t>
            </a:r>
          </a:p>
        </p:txBody>
      </p:sp>
      <p:grpSp>
        <p:nvGrpSpPr>
          <p:cNvPr name="Group 7" id="7"/>
          <p:cNvGrpSpPr/>
          <p:nvPr/>
        </p:nvGrpSpPr>
        <p:grpSpPr>
          <a:xfrm rot="0">
            <a:off x="7433322" y="9057684"/>
            <a:ext cx="3421356" cy="341630"/>
            <a:chOff x="0" y="0"/>
            <a:chExt cx="4561807" cy="455507"/>
          </a:xfrm>
        </p:grpSpPr>
        <p:sp>
          <p:nvSpPr>
            <p:cNvPr name="TextBox 8" id="8"/>
            <p:cNvSpPr txBox="true"/>
            <p:nvPr/>
          </p:nvSpPr>
          <p:spPr>
            <a:xfrm rot="0">
              <a:off x="0" y="59168"/>
              <a:ext cx="2178382" cy="396339"/>
            </a:xfrm>
            <a:prstGeom prst="rect">
              <a:avLst/>
            </a:prstGeom>
          </p:spPr>
          <p:txBody>
            <a:bodyPr anchor="t" rtlCol="false" tIns="0" lIns="0" bIns="0" rIns="0">
              <a:spAutoFit/>
            </a:bodyPr>
            <a:lstStyle/>
            <a:p>
              <a:pPr algn="l">
                <a:lnSpc>
                  <a:spcPts val="2520"/>
                </a:lnSpc>
              </a:pPr>
              <a:r>
                <a:rPr lang="en-US" sz="1800">
                  <a:solidFill>
                    <a:srgbClr val="FFFFFF"/>
                  </a:solidFill>
                  <a:latin typeface="Gordita"/>
                  <a:ea typeface="Gordita"/>
                  <a:cs typeface="Gordita"/>
                  <a:sym typeface="Gordita"/>
                </a:rPr>
                <a:t>Presented by</a:t>
              </a:r>
            </a:p>
          </p:txBody>
        </p:sp>
        <p:sp>
          <p:nvSpPr>
            <p:cNvPr name="TextBox 9" id="9"/>
            <p:cNvSpPr txBox="true"/>
            <p:nvPr/>
          </p:nvSpPr>
          <p:spPr>
            <a:xfrm rot="0">
              <a:off x="2267789" y="-57150"/>
              <a:ext cx="2294018" cy="512657"/>
            </a:xfrm>
            <a:prstGeom prst="rect">
              <a:avLst/>
            </a:prstGeom>
          </p:spPr>
          <p:txBody>
            <a:bodyPr anchor="t" rtlCol="false" tIns="0" lIns="0" bIns="0" rIns="0">
              <a:spAutoFit/>
            </a:bodyPr>
            <a:lstStyle/>
            <a:p>
              <a:pPr algn="l">
                <a:lnSpc>
                  <a:spcPts val="3219"/>
                </a:lnSpc>
              </a:pPr>
              <a:r>
                <a:rPr lang="en-US" sz="2299" i="true">
                  <a:solidFill>
                    <a:srgbClr val="CA9C57"/>
                  </a:solidFill>
                  <a:latin typeface="Playfair Display Italics"/>
                  <a:ea typeface="Playfair Display Italics"/>
                  <a:cs typeface="Playfair Display Italics"/>
                  <a:sym typeface="Playfair Display Italics"/>
                </a:rPr>
                <a:t>404 FOUND</a:t>
              </a:r>
            </a:p>
          </p:txBody>
        </p:sp>
      </p:grpSp>
      <p:sp>
        <p:nvSpPr>
          <p:cNvPr name="AutoShape 10" id="10"/>
          <p:cNvSpPr/>
          <p:nvPr/>
        </p:nvSpPr>
        <p:spPr>
          <a:xfrm>
            <a:off x="7690590" y="8564047"/>
            <a:ext cx="2906820" cy="0"/>
          </a:xfrm>
          <a:prstGeom prst="line">
            <a:avLst/>
          </a:prstGeom>
          <a:ln cap="flat" w="19050">
            <a:solidFill>
              <a:srgbClr val="CA9C57"/>
            </a:solidFill>
            <a:prstDash val="solid"/>
            <a:headEnd type="none" len="sm" w="sm"/>
            <a:tailEnd type="none" len="sm" w="sm"/>
          </a:ln>
        </p:spPr>
      </p:sp>
      <p:grpSp>
        <p:nvGrpSpPr>
          <p:cNvPr name="Group 11" id="11"/>
          <p:cNvGrpSpPr/>
          <p:nvPr/>
        </p:nvGrpSpPr>
        <p:grpSpPr>
          <a:xfrm rot="0">
            <a:off x="-157721" y="-169061"/>
            <a:ext cx="18661622" cy="339164"/>
            <a:chOff x="0" y="0"/>
            <a:chExt cx="4914995" cy="89327"/>
          </a:xfrm>
        </p:grpSpPr>
        <p:sp>
          <p:nvSpPr>
            <p:cNvPr name="Freeform 12" id="12"/>
            <p:cNvSpPr/>
            <p:nvPr/>
          </p:nvSpPr>
          <p:spPr>
            <a:xfrm flipH="false" flipV="false" rot="0">
              <a:off x="0" y="0"/>
              <a:ext cx="4914995" cy="89327"/>
            </a:xfrm>
            <a:custGeom>
              <a:avLst/>
              <a:gdLst/>
              <a:ahLst/>
              <a:cxnLst/>
              <a:rect r="r" b="b" t="t" l="l"/>
              <a:pathLst>
                <a:path h="89327" w="4914995">
                  <a:moveTo>
                    <a:pt x="0" y="0"/>
                  </a:moveTo>
                  <a:lnTo>
                    <a:pt x="4914995" y="0"/>
                  </a:lnTo>
                  <a:lnTo>
                    <a:pt x="4914995" y="89327"/>
                  </a:lnTo>
                  <a:lnTo>
                    <a:pt x="0" y="89327"/>
                  </a:lnTo>
                  <a:close/>
                </a:path>
              </a:pathLst>
            </a:custGeom>
            <a:solidFill>
              <a:srgbClr val="CA9C57"/>
            </a:solidFill>
          </p:spPr>
        </p:sp>
        <p:sp>
          <p:nvSpPr>
            <p:cNvPr name="TextBox 13" id="13"/>
            <p:cNvSpPr txBox="true"/>
            <p:nvPr/>
          </p:nvSpPr>
          <p:spPr>
            <a:xfrm>
              <a:off x="0" y="-38100"/>
              <a:ext cx="4914995" cy="127427"/>
            </a:xfrm>
            <a:prstGeom prst="rect">
              <a:avLst/>
            </a:prstGeom>
          </p:spPr>
          <p:txBody>
            <a:bodyPr anchor="ctr" rtlCol="false" tIns="50800" lIns="50800" bIns="50800" rIns="50800"/>
            <a:lstStyle/>
            <a:p>
              <a:pPr algn="ctr">
                <a:lnSpc>
                  <a:spcPts val="2800"/>
                </a:lnSpc>
              </a:pPr>
            </a:p>
          </p:txBody>
        </p:sp>
      </p:grpSp>
      <p:sp>
        <p:nvSpPr>
          <p:cNvPr name="TextBox 14" id="14"/>
          <p:cNvSpPr txBox="true"/>
          <p:nvPr/>
        </p:nvSpPr>
        <p:spPr>
          <a:xfrm rot="0">
            <a:off x="5980203" y="5525469"/>
            <a:ext cx="6327595" cy="447773"/>
          </a:xfrm>
          <a:prstGeom prst="rect">
            <a:avLst/>
          </a:prstGeom>
        </p:spPr>
        <p:txBody>
          <a:bodyPr anchor="t" rtlCol="false" tIns="0" lIns="0" bIns="0" rIns="0">
            <a:spAutoFit/>
          </a:bodyPr>
          <a:lstStyle/>
          <a:p>
            <a:pPr algn="ctr">
              <a:lnSpc>
                <a:spcPts val="3666"/>
              </a:lnSpc>
            </a:pPr>
            <a:r>
              <a:rPr lang="en-US" sz="2619" u="sng">
                <a:solidFill>
                  <a:srgbClr val="FFFFFF"/>
                </a:solidFill>
                <a:latin typeface="Gordita"/>
                <a:ea typeface="Gordita"/>
                <a:cs typeface="Gordita"/>
                <a:sym typeface="Gordita"/>
                <a:hlinkClick r:id="rId5" tooltip="https://github.com/tridhamitra227-dev/404-Found-PS4/settings"/>
              </a:rPr>
              <a:t>github repo link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A9C57"/>
        </a:solidFill>
      </p:bgPr>
    </p:bg>
    <p:spTree>
      <p:nvGrpSpPr>
        <p:cNvPr id="1" name=""/>
        <p:cNvGrpSpPr/>
        <p:nvPr/>
      </p:nvGrpSpPr>
      <p:grpSpPr>
        <a:xfrm>
          <a:off x="0" y="0"/>
          <a:ext cx="0" cy="0"/>
          <a:chOff x="0" y="0"/>
          <a:chExt cx="0" cy="0"/>
        </a:xfrm>
      </p:grpSpPr>
      <p:sp>
        <p:nvSpPr>
          <p:cNvPr name="AutoShape 2" id="2"/>
          <p:cNvSpPr/>
          <p:nvPr/>
        </p:nvSpPr>
        <p:spPr>
          <a:xfrm flipV="true">
            <a:off x="2069694" y="9133693"/>
            <a:ext cx="2949274" cy="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7672696" y="9124168"/>
            <a:ext cx="2949274" cy="0"/>
          </a:xfrm>
          <a:prstGeom prst="line">
            <a:avLst/>
          </a:prstGeom>
          <a:ln cap="flat" w="19050">
            <a:solidFill>
              <a:srgbClr val="FFFFFF"/>
            </a:solidFill>
            <a:prstDash val="solid"/>
            <a:headEnd type="none" len="sm" w="sm"/>
            <a:tailEnd type="none" len="sm" w="sm"/>
          </a:ln>
        </p:spPr>
      </p:sp>
      <p:grpSp>
        <p:nvGrpSpPr>
          <p:cNvPr name="Group 4" id="4"/>
          <p:cNvGrpSpPr/>
          <p:nvPr/>
        </p:nvGrpSpPr>
        <p:grpSpPr>
          <a:xfrm rot="0">
            <a:off x="15799830" y="-222381"/>
            <a:ext cx="2701080" cy="10509381"/>
            <a:chOff x="0" y="0"/>
            <a:chExt cx="711395" cy="2767903"/>
          </a:xfrm>
        </p:grpSpPr>
        <p:sp>
          <p:nvSpPr>
            <p:cNvPr name="Freeform 5" id="5"/>
            <p:cNvSpPr/>
            <p:nvPr/>
          </p:nvSpPr>
          <p:spPr>
            <a:xfrm flipH="false" flipV="false" rot="0">
              <a:off x="0" y="0"/>
              <a:ext cx="711395" cy="2767903"/>
            </a:xfrm>
            <a:custGeom>
              <a:avLst/>
              <a:gdLst/>
              <a:ahLst/>
              <a:cxnLst/>
              <a:rect r="r" b="b" t="t" l="l"/>
              <a:pathLst>
                <a:path h="2767903" w="711395">
                  <a:moveTo>
                    <a:pt x="0" y="0"/>
                  </a:moveTo>
                  <a:lnTo>
                    <a:pt x="711395" y="0"/>
                  </a:lnTo>
                  <a:lnTo>
                    <a:pt x="711395" y="2767903"/>
                  </a:lnTo>
                  <a:lnTo>
                    <a:pt x="0" y="2767903"/>
                  </a:lnTo>
                  <a:close/>
                </a:path>
              </a:pathLst>
            </a:custGeom>
            <a:solidFill>
              <a:srgbClr val="0D2039"/>
            </a:solidFill>
          </p:spPr>
        </p:sp>
        <p:sp>
          <p:nvSpPr>
            <p:cNvPr name="TextBox 6" id="6"/>
            <p:cNvSpPr txBox="true"/>
            <p:nvPr/>
          </p:nvSpPr>
          <p:spPr>
            <a:xfrm>
              <a:off x="0" y="-38100"/>
              <a:ext cx="711395" cy="2806003"/>
            </a:xfrm>
            <a:prstGeom prst="rect">
              <a:avLst/>
            </a:prstGeom>
          </p:spPr>
          <p:txBody>
            <a:bodyPr anchor="ctr" rtlCol="false" tIns="50800" lIns="50800" bIns="50800" rIns="50800"/>
            <a:lstStyle/>
            <a:p>
              <a:pPr algn="ctr">
                <a:lnSpc>
                  <a:spcPts val="2800"/>
                </a:lnSpc>
              </a:pPr>
            </a:p>
          </p:txBody>
        </p:sp>
      </p:grpSp>
      <p:sp>
        <p:nvSpPr>
          <p:cNvPr name="AutoShape 7" id="7"/>
          <p:cNvSpPr/>
          <p:nvPr/>
        </p:nvSpPr>
        <p:spPr>
          <a:xfrm flipV="true">
            <a:off x="13752296" y="9114643"/>
            <a:ext cx="2813293" cy="0"/>
          </a:xfrm>
          <a:prstGeom prst="line">
            <a:avLst/>
          </a:prstGeom>
          <a:ln cap="flat" w="19050">
            <a:solidFill>
              <a:srgbClr val="FFFFFF"/>
            </a:solidFill>
            <a:prstDash val="solid"/>
            <a:headEnd type="none" len="sm" w="sm"/>
            <a:tailEnd type="none" len="sm" w="sm"/>
          </a:ln>
        </p:spPr>
      </p:sp>
      <p:grpSp>
        <p:nvGrpSpPr>
          <p:cNvPr name="Group 8" id="8"/>
          <p:cNvGrpSpPr/>
          <p:nvPr/>
        </p:nvGrpSpPr>
        <p:grpSpPr>
          <a:xfrm rot="0">
            <a:off x="1028700" y="4578645"/>
            <a:ext cx="4462695" cy="3177144"/>
            <a:chOff x="0" y="0"/>
            <a:chExt cx="691388" cy="492223"/>
          </a:xfrm>
        </p:grpSpPr>
        <p:sp>
          <p:nvSpPr>
            <p:cNvPr name="Freeform 9" id="9"/>
            <p:cNvSpPr/>
            <p:nvPr/>
          </p:nvSpPr>
          <p:spPr>
            <a:xfrm flipH="false" flipV="false" rot="0">
              <a:off x="0" y="0"/>
              <a:ext cx="691388" cy="492223"/>
            </a:xfrm>
            <a:custGeom>
              <a:avLst/>
              <a:gdLst/>
              <a:ahLst/>
              <a:cxnLst/>
              <a:rect r="r" b="b" t="t" l="l"/>
              <a:pathLst>
                <a:path h="492223" w="691388">
                  <a:moveTo>
                    <a:pt x="0" y="0"/>
                  </a:moveTo>
                  <a:lnTo>
                    <a:pt x="691388" y="0"/>
                  </a:lnTo>
                  <a:lnTo>
                    <a:pt x="691388" y="492223"/>
                  </a:lnTo>
                  <a:lnTo>
                    <a:pt x="0" y="492223"/>
                  </a:lnTo>
                  <a:close/>
                </a:path>
              </a:pathLst>
            </a:custGeom>
            <a:blipFill>
              <a:blip r:embed="rId2"/>
              <a:stretch>
                <a:fillRect l="-402" t="0" r="-402" b="0"/>
              </a:stretch>
            </a:blipFill>
          </p:spPr>
        </p:sp>
      </p:grpSp>
      <p:grpSp>
        <p:nvGrpSpPr>
          <p:cNvPr name="Group 10" id="10"/>
          <p:cNvGrpSpPr/>
          <p:nvPr/>
        </p:nvGrpSpPr>
        <p:grpSpPr>
          <a:xfrm rot="0">
            <a:off x="6912652" y="4490312"/>
            <a:ext cx="4462695" cy="3177144"/>
            <a:chOff x="0" y="0"/>
            <a:chExt cx="691388" cy="492223"/>
          </a:xfrm>
        </p:grpSpPr>
        <p:sp>
          <p:nvSpPr>
            <p:cNvPr name="Freeform 11" id="11"/>
            <p:cNvSpPr/>
            <p:nvPr/>
          </p:nvSpPr>
          <p:spPr>
            <a:xfrm flipH="false" flipV="false" rot="0">
              <a:off x="0" y="0"/>
              <a:ext cx="691388" cy="492223"/>
            </a:xfrm>
            <a:custGeom>
              <a:avLst/>
              <a:gdLst/>
              <a:ahLst/>
              <a:cxnLst/>
              <a:rect r="r" b="b" t="t" l="l"/>
              <a:pathLst>
                <a:path h="492223" w="691388">
                  <a:moveTo>
                    <a:pt x="0" y="0"/>
                  </a:moveTo>
                  <a:lnTo>
                    <a:pt x="691388" y="0"/>
                  </a:lnTo>
                  <a:lnTo>
                    <a:pt x="691388" y="492223"/>
                  </a:lnTo>
                  <a:lnTo>
                    <a:pt x="0" y="492223"/>
                  </a:lnTo>
                  <a:close/>
                </a:path>
              </a:pathLst>
            </a:custGeom>
            <a:blipFill>
              <a:blip r:embed="rId3"/>
              <a:stretch>
                <a:fillRect l="0" t="-3526" r="0" b="-3526"/>
              </a:stretch>
            </a:blipFill>
          </p:spPr>
        </p:sp>
      </p:grpSp>
      <p:grpSp>
        <p:nvGrpSpPr>
          <p:cNvPr name="Group 12" id="12"/>
          <p:cNvGrpSpPr/>
          <p:nvPr/>
        </p:nvGrpSpPr>
        <p:grpSpPr>
          <a:xfrm rot="0">
            <a:off x="12796605" y="4401980"/>
            <a:ext cx="4462695" cy="3177144"/>
            <a:chOff x="0" y="0"/>
            <a:chExt cx="691388" cy="492223"/>
          </a:xfrm>
        </p:grpSpPr>
        <p:sp>
          <p:nvSpPr>
            <p:cNvPr name="Freeform 13" id="13"/>
            <p:cNvSpPr/>
            <p:nvPr/>
          </p:nvSpPr>
          <p:spPr>
            <a:xfrm flipH="false" flipV="false" rot="0">
              <a:off x="0" y="0"/>
              <a:ext cx="691388" cy="492223"/>
            </a:xfrm>
            <a:custGeom>
              <a:avLst/>
              <a:gdLst/>
              <a:ahLst/>
              <a:cxnLst/>
              <a:rect r="r" b="b" t="t" l="l"/>
              <a:pathLst>
                <a:path h="492223" w="691388">
                  <a:moveTo>
                    <a:pt x="0" y="0"/>
                  </a:moveTo>
                  <a:lnTo>
                    <a:pt x="691388" y="0"/>
                  </a:lnTo>
                  <a:lnTo>
                    <a:pt x="691388" y="492223"/>
                  </a:lnTo>
                  <a:lnTo>
                    <a:pt x="0" y="492223"/>
                  </a:lnTo>
                  <a:close/>
                </a:path>
              </a:pathLst>
            </a:custGeom>
            <a:blipFill>
              <a:blip r:embed="rId4"/>
              <a:stretch>
                <a:fillRect l="0" t="-1661" r="0" b="-1661"/>
              </a:stretch>
            </a:blipFill>
          </p:spPr>
        </p:sp>
      </p:grpSp>
      <p:sp>
        <p:nvSpPr>
          <p:cNvPr name="TextBox 14" id="14"/>
          <p:cNvSpPr txBox="true"/>
          <p:nvPr/>
        </p:nvSpPr>
        <p:spPr>
          <a:xfrm rot="0">
            <a:off x="2063029" y="2074598"/>
            <a:ext cx="9123972" cy="968528"/>
          </a:xfrm>
          <a:prstGeom prst="rect">
            <a:avLst/>
          </a:prstGeom>
        </p:spPr>
        <p:txBody>
          <a:bodyPr anchor="t" rtlCol="false" tIns="0" lIns="0" bIns="0" rIns="0">
            <a:spAutoFit/>
          </a:bodyPr>
          <a:lstStyle/>
          <a:p>
            <a:pPr algn="l">
              <a:lnSpc>
                <a:spcPts val="7968"/>
              </a:lnSpc>
            </a:pPr>
            <a:r>
              <a:rPr lang="en-US" sz="5495">
                <a:solidFill>
                  <a:srgbClr val="FFFFFF"/>
                </a:solidFill>
                <a:latin typeface="TAN Aegean"/>
                <a:ea typeface="TAN Aegean"/>
                <a:cs typeface="TAN Aegean"/>
                <a:sym typeface="TAN Aegean"/>
              </a:rPr>
              <a:t>SUBREVIEWS</a:t>
            </a:r>
          </a:p>
        </p:txBody>
      </p:sp>
      <p:sp>
        <p:nvSpPr>
          <p:cNvPr name="TextBox 15" id="15"/>
          <p:cNvSpPr txBox="true"/>
          <p:nvPr/>
        </p:nvSpPr>
        <p:spPr>
          <a:xfrm rot="0">
            <a:off x="2063029" y="8224582"/>
            <a:ext cx="2277928" cy="450850"/>
          </a:xfrm>
          <a:prstGeom prst="rect">
            <a:avLst/>
          </a:prstGeom>
        </p:spPr>
        <p:txBody>
          <a:bodyPr anchor="t" rtlCol="false" tIns="0" lIns="0" bIns="0" rIns="0">
            <a:spAutoFit/>
          </a:bodyPr>
          <a:lstStyle/>
          <a:p>
            <a:pPr algn="l">
              <a:lnSpc>
                <a:spcPts val="3769"/>
              </a:lnSpc>
            </a:pPr>
            <a:r>
              <a:rPr lang="en-US" sz="2599">
                <a:solidFill>
                  <a:srgbClr val="0D2039"/>
                </a:solidFill>
                <a:latin typeface="Inter"/>
                <a:ea typeface="Inter"/>
                <a:cs typeface="Inter"/>
                <a:sym typeface="Inter"/>
              </a:rPr>
              <a:t>POSITIVE</a:t>
            </a:r>
          </a:p>
        </p:txBody>
      </p:sp>
      <p:sp>
        <p:nvSpPr>
          <p:cNvPr name="TextBox 16" id="16"/>
          <p:cNvSpPr txBox="true"/>
          <p:nvPr/>
        </p:nvSpPr>
        <p:spPr>
          <a:xfrm rot="0">
            <a:off x="7627338" y="8087516"/>
            <a:ext cx="2342506" cy="434926"/>
          </a:xfrm>
          <a:prstGeom prst="rect">
            <a:avLst/>
          </a:prstGeom>
        </p:spPr>
        <p:txBody>
          <a:bodyPr anchor="t" rtlCol="false" tIns="0" lIns="0" bIns="0" rIns="0">
            <a:spAutoFit/>
          </a:bodyPr>
          <a:lstStyle/>
          <a:p>
            <a:pPr algn="l">
              <a:lnSpc>
                <a:spcPts val="3624"/>
              </a:lnSpc>
            </a:pPr>
            <a:r>
              <a:rPr lang="en-US" sz="2499">
                <a:solidFill>
                  <a:srgbClr val="0D2039"/>
                </a:solidFill>
                <a:latin typeface="Inter"/>
                <a:ea typeface="Inter"/>
                <a:cs typeface="Inter"/>
                <a:sym typeface="Inter"/>
              </a:rPr>
              <a:t>NEUTRAL</a:t>
            </a:r>
          </a:p>
        </p:txBody>
      </p:sp>
      <p:sp>
        <p:nvSpPr>
          <p:cNvPr name="TextBox 17" id="17"/>
          <p:cNvSpPr txBox="true"/>
          <p:nvPr/>
        </p:nvSpPr>
        <p:spPr>
          <a:xfrm rot="0">
            <a:off x="13752296" y="8087516"/>
            <a:ext cx="2600868" cy="434926"/>
          </a:xfrm>
          <a:prstGeom prst="rect">
            <a:avLst/>
          </a:prstGeom>
        </p:spPr>
        <p:txBody>
          <a:bodyPr anchor="t" rtlCol="false" tIns="0" lIns="0" bIns="0" rIns="0">
            <a:spAutoFit/>
          </a:bodyPr>
          <a:lstStyle/>
          <a:p>
            <a:pPr algn="l">
              <a:lnSpc>
                <a:spcPts val="3624"/>
              </a:lnSpc>
            </a:pPr>
            <a:r>
              <a:rPr lang="en-US" sz="2499">
                <a:solidFill>
                  <a:srgbClr val="0D2039"/>
                </a:solidFill>
                <a:latin typeface="Inter"/>
                <a:ea typeface="Inter"/>
                <a:cs typeface="Inter"/>
                <a:sym typeface="Inter"/>
              </a:rPr>
              <a:t>NEGATIVE</a:t>
            </a:r>
          </a:p>
        </p:txBody>
      </p:sp>
      <p:sp>
        <p:nvSpPr>
          <p:cNvPr name="TextBox 18" id="18"/>
          <p:cNvSpPr txBox="true"/>
          <p:nvPr/>
        </p:nvSpPr>
        <p:spPr>
          <a:xfrm rot="0">
            <a:off x="562937" y="365100"/>
            <a:ext cx="1633786" cy="264197"/>
          </a:xfrm>
          <a:prstGeom prst="rect">
            <a:avLst/>
          </a:prstGeom>
        </p:spPr>
        <p:txBody>
          <a:bodyPr anchor="t" rtlCol="false" tIns="0" lIns="0" bIns="0" rIns="0">
            <a:spAutoFit/>
          </a:bodyPr>
          <a:lstStyle/>
          <a:p>
            <a:pPr algn="l">
              <a:lnSpc>
                <a:spcPts val="2240"/>
              </a:lnSpc>
            </a:pPr>
            <a:r>
              <a:rPr lang="en-US" sz="1600">
                <a:solidFill>
                  <a:srgbClr val="FFFFFF"/>
                </a:solidFill>
                <a:latin typeface="Gordita Light"/>
                <a:ea typeface="Gordita Light"/>
                <a:cs typeface="Gordita Light"/>
                <a:sym typeface="Gordita Light"/>
              </a:rPr>
              <a:t>Presented by</a:t>
            </a:r>
          </a:p>
        </p:txBody>
      </p:sp>
      <p:sp>
        <p:nvSpPr>
          <p:cNvPr name="TextBox 19" id="19"/>
          <p:cNvSpPr txBox="true"/>
          <p:nvPr/>
        </p:nvSpPr>
        <p:spPr>
          <a:xfrm rot="0">
            <a:off x="1988064" y="273062"/>
            <a:ext cx="1720514" cy="356235"/>
          </a:xfrm>
          <a:prstGeom prst="rect">
            <a:avLst/>
          </a:prstGeom>
        </p:spPr>
        <p:txBody>
          <a:bodyPr anchor="t" rtlCol="false" tIns="0" lIns="0" bIns="0" rIns="0">
            <a:spAutoFit/>
          </a:bodyPr>
          <a:lstStyle/>
          <a:p>
            <a:pPr algn="l">
              <a:lnSpc>
                <a:spcPts val="2939"/>
              </a:lnSpc>
            </a:pPr>
            <a:r>
              <a:rPr lang="en-US" sz="2099" i="true">
                <a:solidFill>
                  <a:srgbClr val="CA9C57"/>
                </a:solidFill>
                <a:latin typeface="Playfair Display Italics"/>
                <a:ea typeface="Playfair Display Italics"/>
                <a:cs typeface="Playfair Display Italics"/>
                <a:sym typeface="Playfair Display Italics"/>
              </a:rPr>
              <a:t>404 FOUND</a:t>
            </a:r>
          </a:p>
        </p:txBody>
      </p:sp>
      <p:sp>
        <p:nvSpPr>
          <p:cNvPr name="AutoShape 20" id="20"/>
          <p:cNvSpPr/>
          <p:nvPr/>
        </p:nvSpPr>
        <p:spPr>
          <a:xfrm>
            <a:off x="1988064" y="3164182"/>
            <a:ext cx="2906820" cy="0"/>
          </a:xfrm>
          <a:prstGeom prst="line">
            <a:avLst/>
          </a:prstGeom>
          <a:ln cap="flat" w="85725">
            <a:solidFill>
              <a:srgbClr val="0D2039"/>
            </a:solidFill>
            <a:prstDash val="solid"/>
            <a:headEnd type="none" len="sm" w="sm"/>
            <a:tailEnd type="none" len="sm" w="sm"/>
          </a:ln>
        </p:spPr>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A9C57"/>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010044"/>
            <a:ext cx="11851360" cy="5540511"/>
          </a:xfrm>
          <a:custGeom>
            <a:avLst/>
            <a:gdLst/>
            <a:ahLst/>
            <a:cxnLst/>
            <a:rect r="r" b="b" t="t" l="l"/>
            <a:pathLst>
              <a:path h="5540511" w="11851360">
                <a:moveTo>
                  <a:pt x="0" y="0"/>
                </a:moveTo>
                <a:lnTo>
                  <a:pt x="11851360" y="0"/>
                </a:lnTo>
                <a:lnTo>
                  <a:pt x="11851360" y="5540510"/>
                </a:lnTo>
                <a:lnTo>
                  <a:pt x="0" y="5540510"/>
                </a:lnTo>
                <a:lnTo>
                  <a:pt x="0" y="0"/>
                </a:lnTo>
                <a:close/>
              </a:path>
            </a:pathLst>
          </a:custGeom>
          <a:blipFill>
            <a:blip r:embed="rId2"/>
            <a:stretch>
              <a:fillRect l="0" t="0" r="0" b="0"/>
            </a:stretch>
          </a:blipFill>
        </p:spPr>
      </p:sp>
      <p:sp>
        <p:nvSpPr>
          <p:cNvPr name="TextBox 3" id="3"/>
          <p:cNvSpPr txBox="true"/>
          <p:nvPr/>
        </p:nvSpPr>
        <p:spPr>
          <a:xfrm rot="0">
            <a:off x="4582014" y="895350"/>
            <a:ext cx="9123972" cy="968553"/>
          </a:xfrm>
          <a:prstGeom prst="rect">
            <a:avLst/>
          </a:prstGeom>
        </p:spPr>
        <p:txBody>
          <a:bodyPr anchor="t" rtlCol="false" tIns="0" lIns="0" bIns="0" rIns="0">
            <a:spAutoFit/>
          </a:bodyPr>
          <a:lstStyle/>
          <a:p>
            <a:pPr algn="l">
              <a:lnSpc>
                <a:spcPts val="7968"/>
              </a:lnSpc>
            </a:pPr>
            <a:r>
              <a:rPr lang="en-US" sz="5495">
                <a:solidFill>
                  <a:srgbClr val="FFFFFF"/>
                </a:solidFill>
                <a:latin typeface="TAN Aegean"/>
                <a:ea typeface="TAN Aegean"/>
                <a:cs typeface="TAN Aegean"/>
                <a:sym typeface="TAN Aegean"/>
              </a:rPr>
              <a:t>RESPONSE  QUEUE</a:t>
            </a:r>
          </a:p>
        </p:txBody>
      </p:sp>
      <p:sp>
        <p:nvSpPr>
          <p:cNvPr name="TextBox 4" id="4"/>
          <p:cNvSpPr txBox="true"/>
          <p:nvPr/>
        </p:nvSpPr>
        <p:spPr>
          <a:xfrm rot="0">
            <a:off x="13270725" y="3181448"/>
            <a:ext cx="4578304" cy="4781550"/>
          </a:xfrm>
          <a:prstGeom prst="rect">
            <a:avLst/>
          </a:prstGeom>
        </p:spPr>
        <p:txBody>
          <a:bodyPr anchor="t" rtlCol="false" tIns="0" lIns="0" bIns="0" rIns="0">
            <a:spAutoFit/>
          </a:bodyPr>
          <a:lstStyle/>
          <a:p>
            <a:pPr algn="ctr">
              <a:lnSpc>
                <a:spcPts val="6300"/>
              </a:lnSpc>
            </a:pPr>
            <a:r>
              <a:rPr lang="en-US" sz="4500" b="true">
                <a:solidFill>
                  <a:srgbClr val="FFFFFF"/>
                </a:solidFill>
                <a:latin typeface="Inter Bold"/>
                <a:ea typeface="Inter Bold"/>
                <a:cs typeface="Inter Bold"/>
                <a:sym typeface="Inter Bold"/>
              </a:rPr>
              <a:t>Catergozises negative reviews as high, medium and low priority to be solve </a:t>
            </a:r>
          </a:p>
        </p:txBody>
      </p:sp>
      <p:sp>
        <p:nvSpPr>
          <p:cNvPr name="TextBox 5" id="5"/>
          <p:cNvSpPr txBox="true"/>
          <p:nvPr/>
        </p:nvSpPr>
        <p:spPr>
          <a:xfrm rot="0">
            <a:off x="1988064" y="273062"/>
            <a:ext cx="1720514" cy="356235"/>
          </a:xfrm>
          <a:prstGeom prst="rect">
            <a:avLst/>
          </a:prstGeom>
        </p:spPr>
        <p:txBody>
          <a:bodyPr anchor="t" rtlCol="false" tIns="0" lIns="0" bIns="0" rIns="0">
            <a:spAutoFit/>
          </a:bodyPr>
          <a:lstStyle/>
          <a:p>
            <a:pPr algn="l">
              <a:lnSpc>
                <a:spcPts val="2939"/>
              </a:lnSpc>
            </a:pPr>
            <a:r>
              <a:rPr lang="en-US" sz="2099" i="true">
                <a:solidFill>
                  <a:srgbClr val="0D2039"/>
                </a:solidFill>
                <a:latin typeface="Playfair Display Italics"/>
                <a:ea typeface="Playfair Display Italics"/>
                <a:cs typeface="Playfair Display Italics"/>
                <a:sym typeface="Playfair Display Italics"/>
              </a:rPr>
              <a:t>404 FOUND</a:t>
            </a:r>
          </a:p>
        </p:txBody>
      </p:sp>
      <p:sp>
        <p:nvSpPr>
          <p:cNvPr name="TextBox 6" id="6"/>
          <p:cNvSpPr txBox="true"/>
          <p:nvPr/>
        </p:nvSpPr>
        <p:spPr>
          <a:xfrm rot="0">
            <a:off x="562937" y="365100"/>
            <a:ext cx="1633786" cy="264197"/>
          </a:xfrm>
          <a:prstGeom prst="rect">
            <a:avLst/>
          </a:prstGeom>
        </p:spPr>
        <p:txBody>
          <a:bodyPr anchor="t" rtlCol="false" tIns="0" lIns="0" bIns="0" rIns="0">
            <a:spAutoFit/>
          </a:bodyPr>
          <a:lstStyle/>
          <a:p>
            <a:pPr algn="l">
              <a:lnSpc>
                <a:spcPts val="2240"/>
              </a:lnSpc>
            </a:pPr>
            <a:r>
              <a:rPr lang="en-US" sz="1600">
                <a:solidFill>
                  <a:srgbClr val="FFFFFF"/>
                </a:solidFill>
                <a:latin typeface="Gordita Light"/>
                <a:ea typeface="Gordita Light"/>
                <a:cs typeface="Gordita Light"/>
                <a:sym typeface="Gordita Light"/>
              </a:rPr>
              <a:t>Presented by</a:t>
            </a:r>
          </a:p>
        </p:txBody>
      </p:sp>
      <p:sp>
        <p:nvSpPr>
          <p:cNvPr name="AutoShape 7" id="7"/>
          <p:cNvSpPr/>
          <p:nvPr/>
        </p:nvSpPr>
        <p:spPr>
          <a:xfrm>
            <a:off x="4305891" y="1906765"/>
            <a:ext cx="2906820" cy="0"/>
          </a:xfrm>
          <a:prstGeom prst="line">
            <a:avLst/>
          </a:prstGeom>
          <a:ln cap="flat" w="85725">
            <a:solidFill>
              <a:srgbClr val="0D2039"/>
            </a:solidFill>
            <a:prstDash val="solid"/>
            <a:headEnd type="none" len="sm" w="sm"/>
            <a:tailEnd type="none" len="sm" w="sm"/>
          </a:ln>
        </p:spPr>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D2039"/>
        </a:solidFill>
      </p:bgPr>
    </p:bg>
    <p:spTree>
      <p:nvGrpSpPr>
        <p:cNvPr id="1" name=""/>
        <p:cNvGrpSpPr/>
        <p:nvPr/>
      </p:nvGrpSpPr>
      <p:grpSpPr>
        <a:xfrm>
          <a:off x="0" y="0"/>
          <a:ext cx="0" cy="0"/>
          <a:chOff x="0" y="0"/>
          <a:chExt cx="0" cy="0"/>
        </a:xfrm>
      </p:grpSpPr>
      <p:sp>
        <p:nvSpPr>
          <p:cNvPr name="Freeform 2" id="2"/>
          <p:cNvSpPr/>
          <p:nvPr/>
        </p:nvSpPr>
        <p:spPr>
          <a:xfrm flipH="false" flipV="false" rot="0">
            <a:off x="3307861" y="4179315"/>
            <a:ext cx="11905891" cy="5625533"/>
          </a:xfrm>
          <a:custGeom>
            <a:avLst/>
            <a:gdLst/>
            <a:ahLst/>
            <a:cxnLst/>
            <a:rect r="r" b="b" t="t" l="l"/>
            <a:pathLst>
              <a:path h="5625533" w="11905891">
                <a:moveTo>
                  <a:pt x="0" y="0"/>
                </a:moveTo>
                <a:lnTo>
                  <a:pt x="11905891" y="0"/>
                </a:lnTo>
                <a:lnTo>
                  <a:pt x="11905891" y="5625534"/>
                </a:lnTo>
                <a:lnTo>
                  <a:pt x="0" y="5625534"/>
                </a:lnTo>
                <a:lnTo>
                  <a:pt x="0" y="0"/>
                </a:lnTo>
                <a:close/>
              </a:path>
            </a:pathLst>
          </a:custGeom>
          <a:blipFill>
            <a:blip r:embed="rId2"/>
            <a:stretch>
              <a:fillRect l="0" t="0" r="0" b="0"/>
            </a:stretch>
          </a:blipFill>
        </p:spPr>
      </p:sp>
      <p:sp>
        <p:nvSpPr>
          <p:cNvPr name="TextBox 3" id="3"/>
          <p:cNvSpPr txBox="true"/>
          <p:nvPr/>
        </p:nvSpPr>
        <p:spPr>
          <a:xfrm rot="0">
            <a:off x="4698820" y="895350"/>
            <a:ext cx="9123972" cy="968553"/>
          </a:xfrm>
          <a:prstGeom prst="rect">
            <a:avLst/>
          </a:prstGeom>
        </p:spPr>
        <p:txBody>
          <a:bodyPr anchor="t" rtlCol="false" tIns="0" lIns="0" bIns="0" rIns="0">
            <a:spAutoFit/>
          </a:bodyPr>
          <a:lstStyle/>
          <a:p>
            <a:pPr algn="ctr">
              <a:lnSpc>
                <a:spcPts val="7968"/>
              </a:lnSpc>
            </a:pPr>
            <a:r>
              <a:rPr lang="en-US" sz="5495">
                <a:solidFill>
                  <a:srgbClr val="FFFFFF"/>
                </a:solidFill>
                <a:latin typeface="TAN Aegean"/>
                <a:ea typeface="TAN Aegean"/>
                <a:cs typeface="TAN Aegean"/>
                <a:sym typeface="TAN Aegean"/>
              </a:rPr>
              <a:t>ANALYTICS</a:t>
            </a:r>
          </a:p>
        </p:txBody>
      </p:sp>
      <p:sp>
        <p:nvSpPr>
          <p:cNvPr name="TextBox 4" id="4"/>
          <p:cNvSpPr txBox="true"/>
          <p:nvPr/>
        </p:nvSpPr>
        <p:spPr>
          <a:xfrm rot="0">
            <a:off x="2627077" y="3306872"/>
            <a:ext cx="13033845" cy="472393"/>
          </a:xfrm>
          <a:prstGeom prst="rect">
            <a:avLst/>
          </a:prstGeom>
        </p:spPr>
        <p:txBody>
          <a:bodyPr anchor="t" rtlCol="false" tIns="0" lIns="0" bIns="0" rIns="0">
            <a:spAutoFit/>
          </a:bodyPr>
          <a:lstStyle/>
          <a:p>
            <a:pPr algn="l">
              <a:lnSpc>
                <a:spcPts val="3888"/>
              </a:lnSpc>
            </a:pPr>
            <a:r>
              <a:rPr lang="en-US" sz="2777">
                <a:solidFill>
                  <a:srgbClr val="FFFFFF"/>
                </a:solidFill>
                <a:latin typeface="Inter"/>
                <a:ea typeface="Inter"/>
                <a:cs typeface="Inter"/>
                <a:sym typeface="Inter"/>
              </a:rPr>
              <a:t>It gives the platforms from where we have actually collected the data.</a:t>
            </a:r>
          </a:p>
        </p:txBody>
      </p:sp>
      <p:sp>
        <p:nvSpPr>
          <p:cNvPr name="TextBox 5" id="5"/>
          <p:cNvSpPr txBox="true"/>
          <p:nvPr/>
        </p:nvSpPr>
        <p:spPr>
          <a:xfrm rot="0">
            <a:off x="3166639" y="2495228"/>
            <a:ext cx="11954722" cy="472393"/>
          </a:xfrm>
          <a:prstGeom prst="rect">
            <a:avLst/>
          </a:prstGeom>
        </p:spPr>
        <p:txBody>
          <a:bodyPr anchor="t" rtlCol="false" tIns="0" lIns="0" bIns="0" rIns="0">
            <a:spAutoFit/>
          </a:bodyPr>
          <a:lstStyle/>
          <a:p>
            <a:pPr algn="l">
              <a:lnSpc>
                <a:spcPts val="3888"/>
              </a:lnSpc>
            </a:pPr>
            <a:r>
              <a:rPr lang="en-US" sz="2777">
                <a:solidFill>
                  <a:srgbClr val="FFFFFF"/>
                </a:solidFill>
                <a:latin typeface="Inter"/>
                <a:ea typeface="Inter"/>
                <a:cs typeface="Inter"/>
                <a:sym typeface="Inter"/>
              </a:rPr>
              <a:t>Gives number of reviews in each catergory</a:t>
            </a:r>
          </a:p>
        </p:txBody>
      </p:sp>
      <p:sp>
        <p:nvSpPr>
          <p:cNvPr name="TextBox 6" id="6"/>
          <p:cNvSpPr txBox="true"/>
          <p:nvPr/>
        </p:nvSpPr>
        <p:spPr>
          <a:xfrm rot="0">
            <a:off x="562937" y="365100"/>
            <a:ext cx="1633786" cy="264197"/>
          </a:xfrm>
          <a:prstGeom prst="rect">
            <a:avLst/>
          </a:prstGeom>
        </p:spPr>
        <p:txBody>
          <a:bodyPr anchor="t" rtlCol="false" tIns="0" lIns="0" bIns="0" rIns="0">
            <a:spAutoFit/>
          </a:bodyPr>
          <a:lstStyle/>
          <a:p>
            <a:pPr algn="l">
              <a:lnSpc>
                <a:spcPts val="2240"/>
              </a:lnSpc>
            </a:pPr>
            <a:r>
              <a:rPr lang="en-US" sz="1600">
                <a:solidFill>
                  <a:srgbClr val="FFFFFF"/>
                </a:solidFill>
                <a:latin typeface="Gordita Light"/>
                <a:ea typeface="Gordita Light"/>
                <a:cs typeface="Gordita Light"/>
                <a:sym typeface="Gordita Light"/>
              </a:rPr>
              <a:t>Presented by</a:t>
            </a:r>
          </a:p>
        </p:txBody>
      </p:sp>
      <p:sp>
        <p:nvSpPr>
          <p:cNvPr name="TextBox 7" id="7"/>
          <p:cNvSpPr txBox="true"/>
          <p:nvPr/>
        </p:nvSpPr>
        <p:spPr>
          <a:xfrm rot="0">
            <a:off x="1988064" y="273062"/>
            <a:ext cx="1720514" cy="356235"/>
          </a:xfrm>
          <a:prstGeom prst="rect">
            <a:avLst/>
          </a:prstGeom>
        </p:spPr>
        <p:txBody>
          <a:bodyPr anchor="t" rtlCol="false" tIns="0" lIns="0" bIns="0" rIns="0">
            <a:spAutoFit/>
          </a:bodyPr>
          <a:lstStyle/>
          <a:p>
            <a:pPr algn="l">
              <a:lnSpc>
                <a:spcPts val="2939"/>
              </a:lnSpc>
            </a:pPr>
            <a:r>
              <a:rPr lang="en-US" sz="2099" i="true">
                <a:solidFill>
                  <a:srgbClr val="CA9C57"/>
                </a:solidFill>
                <a:latin typeface="Playfair Display Italics"/>
                <a:ea typeface="Playfair Display Italics"/>
                <a:cs typeface="Playfair Display Italics"/>
                <a:sym typeface="Playfair Display Italics"/>
              </a:rPr>
              <a:t>404 FOUND</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A9C57"/>
        </a:solidFill>
      </p:bgPr>
    </p:bg>
    <p:spTree>
      <p:nvGrpSpPr>
        <p:cNvPr id="1" name=""/>
        <p:cNvGrpSpPr/>
        <p:nvPr/>
      </p:nvGrpSpPr>
      <p:grpSpPr>
        <a:xfrm>
          <a:off x="0" y="0"/>
          <a:ext cx="0" cy="0"/>
          <a:chOff x="0" y="0"/>
          <a:chExt cx="0" cy="0"/>
        </a:xfrm>
      </p:grpSpPr>
      <p:sp>
        <p:nvSpPr>
          <p:cNvPr name="Freeform 2" id="2"/>
          <p:cNvSpPr/>
          <p:nvPr/>
        </p:nvSpPr>
        <p:spPr>
          <a:xfrm flipH="false" flipV="false" rot="0">
            <a:off x="1577138" y="1590675"/>
            <a:ext cx="15133724" cy="8607306"/>
          </a:xfrm>
          <a:custGeom>
            <a:avLst/>
            <a:gdLst/>
            <a:ahLst/>
            <a:cxnLst/>
            <a:rect r="r" b="b" t="t" l="l"/>
            <a:pathLst>
              <a:path h="8607306" w="15133724">
                <a:moveTo>
                  <a:pt x="0" y="0"/>
                </a:moveTo>
                <a:lnTo>
                  <a:pt x="15133724" y="0"/>
                </a:lnTo>
                <a:lnTo>
                  <a:pt x="15133724" y="8607306"/>
                </a:lnTo>
                <a:lnTo>
                  <a:pt x="0" y="8607306"/>
                </a:lnTo>
                <a:lnTo>
                  <a:pt x="0" y="0"/>
                </a:lnTo>
                <a:close/>
              </a:path>
            </a:pathLst>
          </a:custGeom>
          <a:blipFill>
            <a:blip r:embed="rId2"/>
            <a:stretch>
              <a:fillRect l="0" t="0" r="0" b="0"/>
            </a:stretch>
          </a:blipFill>
        </p:spPr>
      </p:sp>
      <p:sp>
        <p:nvSpPr>
          <p:cNvPr name="TextBox 3" id="3"/>
          <p:cNvSpPr txBox="true"/>
          <p:nvPr/>
        </p:nvSpPr>
        <p:spPr>
          <a:xfrm rot="0">
            <a:off x="6635472" y="159703"/>
            <a:ext cx="5017056"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TAN Aegean"/>
                <a:ea typeface="TAN Aegean"/>
                <a:cs typeface="TAN Aegean"/>
                <a:sym typeface="TAN Aegean"/>
              </a:rPr>
              <a:t>ALERT</a:t>
            </a:r>
          </a:p>
        </p:txBody>
      </p:sp>
      <p:sp>
        <p:nvSpPr>
          <p:cNvPr name="TextBox 4" id="4"/>
          <p:cNvSpPr txBox="true"/>
          <p:nvPr/>
        </p:nvSpPr>
        <p:spPr>
          <a:xfrm rot="0">
            <a:off x="1988064" y="273062"/>
            <a:ext cx="1720514" cy="356235"/>
          </a:xfrm>
          <a:prstGeom prst="rect">
            <a:avLst/>
          </a:prstGeom>
        </p:spPr>
        <p:txBody>
          <a:bodyPr anchor="t" rtlCol="false" tIns="0" lIns="0" bIns="0" rIns="0">
            <a:spAutoFit/>
          </a:bodyPr>
          <a:lstStyle/>
          <a:p>
            <a:pPr algn="l">
              <a:lnSpc>
                <a:spcPts val="2939"/>
              </a:lnSpc>
            </a:pPr>
            <a:r>
              <a:rPr lang="en-US" sz="2099" i="true">
                <a:solidFill>
                  <a:srgbClr val="0D2039"/>
                </a:solidFill>
                <a:latin typeface="Playfair Display Italics"/>
                <a:ea typeface="Playfair Display Italics"/>
                <a:cs typeface="Playfair Display Italics"/>
                <a:sym typeface="Playfair Display Italics"/>
              </a:rPr>
              <a:t>404 FOUND</a:t>
            </a:r>
          </a:p>
        </p:txBody>
      </p:sp>
      <p:sp>
        <p:nvSpPr>
          <p:cNvPr name="TextBox 5" id="5"/>
          <p:cNvSpPr txBox="true"/>
          <p:nvPr/>
        </p:nvSpPr>
        <p:spPr>
          <a:xfrm rot="0">
            <a:off x="562937" y="365100"/>
            <a:ext cx="1633786" cy="264197"/>
          </a:xfrm>
          <a:prstGeom prst="rect">
            <a:avLst/>
          </a:prstGeom>
        </p:spPr>
        <p:txBody>
          <a:bodyPr anchor="t" rtlCol="false" tIns="0" lIns="0" bIns="0" rIns="0">
            <a:spAutoFit/>
          </a:bodyPr>
          <a:lstStyle/>
          <a:p>
            <a:pPr algn="l">
              <a:lnSpc>
                <a:spcPts val="2240"/>
              </a:lnSpc>
            </a:pPr>
            <a:r>
              <a:rPr lang="en-US" sz="1600">
                <a:solidFill>
                  <a:srgbClr val="FFFFFF"/>
                </a:solidFill>
                <a:latin typeface="Gordita Light"/>
                <a:ea typeface="Gordita Light"/>
                <a:cs typeface="Gordita Light"/>
                <a:sym typeface="Gordita Light"/>
              </a:rPr>
              <a:t>Presented by</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D2039"/>
        </a:solidFill>
      </p:bgPr>
    </p:bg>
    <p:spTree>
      <p:nvGrpSpPr>
        <p:cNvPr id="1" name=""/>
        <p:cNvGrpSpPr/>
        <p:nvPr/>
      </p:nvGrpSpPr>
      <p:grpSpPr>
        <a:xfrm>
          <a:off x="0" y="0"/>
          <a:ext cx="0" cy="0"/>
          <a:chOff x="0" y="0"/>
          <a:chExt cx="0" cy="0"/>
        </a:xfrm>
      </p:grpSpPr>
      <p:grpSp>
        <p:nvGrpSpPr>
          <p:cNvPr name="Group 2" id="2"/>
          <p:cNvGrpSpPr/>
          <p:nvPr/>
        </p:nvGrpSpPr>
        <p:grpSpPr>
          <a:xfrm rot="0">
            <a:off x="10837779" y="-106380"/>
            <a:ext cx="7581243" cy="10552564"/>
            <a:chOff x="0" y="0"/>
            <a:chExt cx="1996706" cy="2779276"/>
          </a:xfrm>
        </p:grpSpPr>
        <p:sp>
          <p:nvSpPr>
            <p:cNvPr name="Freeform 3" id="3"/>
            <p:cNvSpPr/>
            <p:nvPr/>
          </p:nvSpPr>
          <p:spPr>
            <a:xfrm flipH="false" flipV="false" rot="0">
              <a:off x="0" y="0"/>
              <a:ext cx="1996706" cy="2779276"/>
            </a:xfrm>
            <a:custGeom>
              <a:avLst/>
              <a:gdLst/>
              <a:ahLst/>
              <a:cxnLst/>
              <a:rect r="r" b="b" t="t" l="l"/>
              <a:pathLst>
                <a:path h="2779276" w="1996706">
                  <a:moveTo>
                    <a:pt x="0" y="0"/>
                  </a:moveTo>
                  <a:lnTo>
                    <a:pt x="1996706" y="0"/>
                  </a:lnTo>
                  <a:lnTo>
                    <a:pt x="1996706" y="2779276"/>
                  </a:lnTo>
                  <a:lnTo>
                    <a:pt x="0" y="2779276"/>
                  </a:lnTo>
                  <a:close/>
                </a:path>
              </a:pathLst>
            </a:custGeom>
            <a:solidFill>
              <a:srgbClr val="CA9C57"/>
            </a:solidFill>
          </p:spPr>
        </p:sp>
        <p:sp>
          <p:nvSpPr>
            <p:cNvPr name="TextBox 4" id="4"/>
            <p:cNvSpPr txBox="true"/>
            <p:nvPr/>
          </p:nvSpPr>
          <p:spPr>
            <a:xfrm>
              <a:off x="0" y="-38100"/>
              <a:ext cx="1996706" cy="2817376"/>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028700" y="2263953"/>
            <a:ext cx="7761757" cy="7387242"/>
          </a:xfrm>
          <a:custGeom>
            <a:avLst/>
            <a:gdLst/>
            <a:ahLst/>
            <a:cxnLst/>
            <a:rect r="r" b="b" t="t" l="l"/>
            <a:pathLst>
              <a:path h="7387242" w="7761757">
                <a:moveTo>
                  <a:pt x="0" y="0"/>
                </a:moveTo>
                <a:lnTo>
                  <a:pt x="7761757" y="0"/>
                </a:lnTo>
                <a:lnTo>
                  <a:pt x="7761757" y="7387242"/>
                </a:lnTo>
                <a:lnTo>
                  <a:pt x="0" y="7387242"/>
                </a:lnTo>
                <a:lnTo>
                  <a:pt x="0" y="0"/>
                </a:lnTo>
                <a:close/>
              </a:path>
            </a:pathLst>
          </a:custGeom>
          <a:blipFill>
            <a:blip r:embed="rId2"/>
            <a:stretch>
              <a:fillRect l="0" t="0" r="-7390" b="0"/>
            </a:stretch>
          </a:blipFill>
        </p:spPr>
      </p:sp>
      <p:grpSp>
        <p:nvGrpSpPr>
          <p:cNvPr name="Group 6" id="6"/>
          <p:cNvGrpSpPr/>
          <p:nvPr/>
        </p:nvGrpSpPr>
        <p:grpSpPr>
          <a:xfrm rot="0">
            <a:off x="13785275" y="391308"/>
            <a:ext cx="3721539" cy="9504385"/>
            <a:chOff x="0" y="0"/>
            <a:chExt cx="4962052" cy="12672513"/>
          </a:xfrm>
        </p:grpSpPr>
        <p:sp>
          <p:nvSpPr>
            <p:cNvPr name="Freeform 7" id="7"/>
            <p:cNvSpPr/>
            <p:nvPr/>
          </p:nvSpPr>
          <p:spPr>
            <a:xfrm flipH="false" flipV="false" rot="0">
              <a:off x="0" y="0"/>
              <a:ext cx="4962052" cy="5837506"/>
            </a:xfrm>
            <a:custGeom>
              <a:avLst/>
              <a:gdLst/>
              <a:ahLst/>
              <a:cxnLst/>
              <a:rect r="r" b="b" t="t" l="l"/>
              <a:pathLst>
                <a:path h="5837506" w="4962052">
                  <a:moveTo>
                    <a:pt x="0" y="0"/>
                  </a:moveTo>
                  <a:lnTo>
                    <a:pt x="4962052" y="0"/>
                  </a:lnTo>
                  <a:lnTo>
                    <a:pt x="4962052" y="5837506"/>
                  </a:lnTo>
                  <a:lnTo>
                    <a:pt x="0" y="5837506"/>
                  </a:lnTo>
                  <a:lnTo>
                    <a:pt x="0" y="0"/>
                  </a:lnTo>
                  <a:close/>
                </a:path>
              </a:pathLst>
            </a:custGeom>
            <a:blipFill>
              <a:blip r:embed="rId3"/>
              <a:stretch>
                <a:fillRect l="-26262" t="0" r="-14576" b="-11038"/>
              </a:stretch>
            </a:blipFill>
          </p:spPr>
        </p:sp>
        <p:sp>
          <p:nvSpPr>
            <p:cNvPr name="Freeform 8" id="8"/>
            <p:cNvSpPr/>
            <p:nvPr/>
          </p:nvSpPr>
          <p:spPr>
            <a:xfrm flipH="false" flipV="false" rot="0">
              <a:off x="0" y="5659012"/>
              <a:ext cx="4962052" cy="7013501"/>
            </a:xfrm>
            <a:custGeom>
              <a:avLst/>
              <a:gdLst/>
              <a:ahLst/>
              <a:cxnLst/>
              <a:rect r="r" b="b" t="t" l="l"/>
              <a:pathLst>
                <a:path h="7013501" w="4962052">
                  <a:moveTo>
                    <a:pt x="0" y="0"/>
                  </a:moveTo>
                  <a:lnTo>
                    <a:pt x="4962052" y="0"/>
                  </a:lnTo>
                  <a:lnTo>
                    <a:pt x="4962052" y="7013501"/>
                  </a:lnTo>
                  <a:lnTo>
                    <a:pt x="0" y="7013501"/>
                  </a:lnTo>
                  <a:lnTo>
                    <a:pt x="0" y="0"/>
                  </a:lnTo>
                  <a:close/>
                </a:path>
              </a:pathLst>
            </a:custGeom>
            <a:blipFill>
              <a:blip r:embed="rId4"/>
              <a:stretch>
                <a:fillRect l="0" t="0" r="0" b="0"/>
              </a:stretch>
            </a:blipFill>
          </p:spPr>
        </p:sp>
      </p:grpSp>
      <p:grpSp>
        <p:nvGrpSpPr>
          <p:cNvPr name="Group 9" id="9"/>
          <p:cNvGrpSpPr/>
          <p:nvPr/>
        </p:nvGrpSpPr>
        <p:grpSpPr>
          <a:xfrm rot="0">
            <a:off x="10837779" y="3600450"/>
            <a:ext cx="1996220" cy="3271628"/>
            <a:chOff x="0" y="0"/>
            <a:chExt cx="525753" cy="861663"/>
          </a:xfrm>
        </p:grpSpPr>
        <p:sp>
          <p:nvSpPr>
            <p:cNvPr name="Freeform 10" id="10"/>
            <p:cNvSpPr/>
            <p:nvPr/>
          </p:nvSpPr>
          <p:spPr>
            <a:xfrm flipH="false" flipV="false" rot="0">
              <a:off x="0" y="0"/>
              <a:ext cx="525753" cy="861663"/>
            </a:xfrm>
            <a:custGeom>
              <a:avLst/>
              <a:gdLst/>
              <a:ahLst/>
              <a:cxnLst/>
              <a:rect r="r" b="b" t="t" l="l"/>
              <a:pathLst>
                <a:path h="861663" w="525753">
                  <a:moveTo>
                    <a:pt x="0" y="0"/>
                  </a:moveTo>
                  <a:lnTo>
                    <a:pt x="525753" y="0"/>
                  </a:lnTo>
                  <a:lnTo>
                    <a:pt x="525753" y="861663"/>
                  </a:lnTo>
                  <a:lnTo>
                    <a:pt x="0" y="861663"/>
                  </a:lnTo>
                  <a:close/>
                </a:path>
              </a:pathLst>
            </a:custGeom>
            <a:solidFill>
              <a:srgbClr val="0D2039"/>
            </a:solidFill>
          </p:spPr>
        </p:sp>
        <p:sp>
          <p:nvSpPr>
            <p:cNvPr name="TextBox 11" id="11"/>
            <p:cNvSpPr txBox="true"/>
            <p:nvPr/>
          </p:nvSpPr>
          <p:spPr>
            <a:xfrm>
              <a:off x="0" y="-76200"/>
              <a:ext cx="525753" cy="937863"/>
            </a:xfrm>
            <a:prstGeom prst="rect">
              <a:avLst/>
            </a:prstGeom>
          </p:spPr>
          <p:txBody>
            <a:bodyPr anchor="ctr" rtlCol="false" tIns="50800" lIns="50800" bIns="50800" rIns="50800"/>
            <a:lstStyle/>
            <a:p>
              <a:pPr algn="ctr">
                <a:lnSpc>
                  <a:spcPts val="5459"/>
                </a:lnSpc>
              </a:pPr>
            </a:p>
          </p:txBody>
        </p:sp>
      </p:grpSp>
      <p:grpSp>
        <p:nvGrpSpPr>
          <p:cNvPr name="Group 12" id="12"/>
          <p:cNvGrpSpPr/>
          <p:nvPr/>
        </p:nvGrpSpPr>
        <p:grpSpPr>
          <a:xfrm rot="0">
            <a:off x="9239250" y="3617776"/>
            <a:ext cx="3539270" cy="3198877"/>
            <a:chOff x="0" y="0"/>
            <a:chExt cx="932153" cy="842503"/>
          </a:xfrm>
        </p:grpSpPr>
        <p:sp>
          <p:nvSpPr>
            <p:cNvPr name="Freeform 13" id="13"/>
            <p:cNvSpPr/>
            <p:nvPr/>
          </p:nvSpPr>
          <p:spPr>
            <a:xfrm flipH="false" flipV="false" rot="0">
              <a:off x="0" y="0"/>
              <a:ext cx="932153" cy="842503"/>
            </a:xfrm>
            <a:custGeom>
              <a:avLst/>
              <a:gdLst/>
              <a:ahLst/>
              <a:cxnLst/>
              <a:rect r="r" b="b" t="t" l="l"/>
              <a:pathLst>
                <a:path h="842503" w="932153">
                  <a:moveTo>
                    <a:pt x="0" y="0"/>
                  </a:moveTo>
                  <a:lnTo>
                    <a:pt x="932153" y="0"/>
                  </a:lnTo>
                  <a:lnTo>
                    <a:pt x="932153" y="842503"/>
                  </a:lnTo>
                  <a:lnTo>
                    <a:pt x="0" y="842503"/>
                  </a:lnTo>
                  <a:close/>
                </a:path>
              </a:pathLst>
            </a:custGeom>
            <a:solidFill>
              <a:srgbClr val="CA9C57"/>
            </a:solidFill>
          </p:spPr>
        </p:sp>
        <p:sp>
          <p:nvSpPr>
            <p:cNvPr name="TextBox 14" id="14"/>
            <p:cNvSpPr txBox="true"/>
            <p:nvPr/>
          </p:nvSpPr>
          <p:spPr>
            <a:xfrm>
              <a:off x="0" y="-76200"/>
              <a:ext cx="932153" cy="918703"/>
            </a:xfrm>
            <a:prstGeom prst="rect">
              <a:avLst/>
            </a:prstGeom>
          </p:spPr>
          <p:txBody>
            <a:bodyPr anchor="ctr" rtlCol="false" tIns="50800" lIns="50800" bIns="50800" rIns="50800"/>
            <a:lstStyle/>
            <a:p>
              <a:pPr algn="ctr">
                <a:lnSpc>
                  <a:spcPts val="5459"/>
                </a:lnSpc>
              </a:pPr>
              <a:r>
                <a:rPr lang="en-US" b="true" sz="3899">
                  <a:solidFill>
                    <a:srgbClr val="000000"/>
                  </a:solidFill>
                  <a:latin typeface="Gordita Bold"/>
                  <a:ea typeface="Gordita Bold"/>
                  <a:cs typeface="Gordita Bold"/>
                  <a:sym typeface="Gordita Bold"/>
                </a:rPr>
                <a:t>QR TO SCAN</a:t>
              </a:r>
            </a:p>
          </p:txBody>
        </p:sp>
      </p:grpSp>
      <p:sp>
        <p:nvSpPr>
          <p:cNvPr name="TextBox 15" id="15"/>
          <p:cNvSpPr txBox="true"/>
          <p:nvPr/>
        </p:nvSpPr>
        <p:spPr>
          <a:xfrm rot="0">
            <a:off x="1028700" y="895350"/>
            <a:ext cx="8434416" cy="968553"/>
          </a:xfrm>
          <a:prstGeom prst="rect">
            <a:avLst/>
          </a:prstGeom>
        </p:spPr>
        <p:txBody>
          <a:bodyPr anchor="t" rtlCol="false" tIns="0" lIns="0" bIns="0" rIns="0">
            <a:spAutoFit/>
          </a:bodyPr>
          <a:lstStyle/>
          <a:p>
            <a:pPr algn="l">
              <a:lnSpc>
                <a:spcPts val="7968"/>
              </a:lnSpc>
            </a:pPr>
            <a:r>
              <a:rPr lang="en-US" sz="5495">
                <a:solidFill>
                  <a:srgbClr val="FFFFFF"/>
                </a:solidFill>
                <a:latin typeface="TAN Aegean"/>
                <a:ea typeface="TAN Aegean"/>
                <a:cs typeface="TAN Aegean"/>
                <a:sym typeface="TAN Aegean"/>
              </a:rPr>
              <a:t>FORMS</a:t>
            </a:r>
          </a:p>
        </p:txBody>
      </p:sp>
      <p:sp>
        <p:nvSpPr>
          <p:cNvPr name="TextBox 16" id="16"/>
          <p:cNvSpPr txBox="true"/>
          <p:nvPr/>
        </p:nvSpPr>
        <p:spPr>
          <a:xfrm rot="0">
            <a:off x="562937" y="365100"/>
            <a:ext cx="1633786" cy="264197"/>
          </a:xfrm>
          <a:prstGeom prst="rect">
            <a:avLst/>
          </a:prstGeom>
        </p:spPr>
        <p:txBody>
          <a:bodyPr anchor="t" rtlCol="false" tIns="0" lIns="0" bIns="0" rIns="0">
            <a:spAutoFit/>
          </a:bodyPr>
          <a:lstStyle/>
          <a:p>
            <a:pPr algn="l">
              <a:lnSpc>
                <a:spcPts val="2240"/>
              </a:lnSpc>
            </a:pPr>
            <a:r>
              <a:rPr lang="en-US" sz="1600">
                <a:solidFill>
                  <a:srgbClr val="FFFFFF"/>
                </a:solidFill>
                <a:latin typeface="Gordita Light"/>
                <a:ea typeface="Gordita Light"/>
                <a:cs typeface="Gordita Light"/>
                <a:sym typeface="Gordita Light"/>
              </a:rPr>
              <a:t>Presented by</a:t>
            </a:r>
          </a:p>
        </p:txBody>
      </p:sp>
      <p:grpSp>
        <p:nvGrpSpPr>
          <p:cNvPr name="Group 17" id="17"/>
          <p:cNvGrpSpPr/>
          <p:nvPr/>
        </p:nvGrpSpPr>
        <p:grpSpPr>
          <a:xfrm rot="-10800000">
            <a:off x="4580924" y="5063742"/>
            <a:ext cx="4713804" cy="443584"/>
            <a:chOff x="0" y="0"/>
            <a:chExt cx="4803799" cy="452053"/>
          </a:xfrm>
        </p:grpSpPr>
        <p:sp>
          <p:nvSpPr>
            <p:cNvPr name="Freeform 18" id="18"/>
            <p:cNvSpPr/>
            <p:nvPr/>
          </p:nvSpPr>
          <p:spPr>
            <a:xfrm flipH="false" flipV="false" rot="0">
              <a:off x="0" y="0"/>
              <a:ext cx="4803799" cy="452053"/>
            </a:xfrm>
            <a:custGeom>
              <a:avLst/>
              <a:gdLst/>
              <a:ahLst/>
              <a:cxnLst/>
              <a:rect r="r" b="b" t="t" l="l"/>
              <a:pathLst>
                <a:path h="452053" w="4803799">
                  <a:moveTo>
                    <a:pt x="4803799" y="226027"/>
                  </a:moveTo>
                  <a:lnTo>
                    <a:pt x="4397399" y="0"/>
                  </a:lnTo>
                  <a:lnTo>
                    <a:pt x="4397399" y="203200"/>
                  </a:lnTo>
                  <a:lnTo>
                    <a:pt x="0" y="203200"/>
                  </a:lnTo>
                  <a:lnTo>
                    <a:pt x="0" y="248853"/>
                  </a:lnTo>
                  <a:lnTo>
                    <a:pt x="4397399" y="248853"/>
                  </a:lnTo>
                  <a:lnTo>
                    <a:pt x="4397399" y="452053"/>
                  </a:lnTo>
                  <a:lnTo>
                    <a:pt x="4803799" y="226027"/>
                  </a:lnTo>
                  <a:close/>
                </a:path>
              </a:pathLst>
            </a:custGeom>
            <a:solidFill>
              <a:srgbClr val="FF0000"/>
            </a:solidFill>
          </p:spPr>
        </p:sp>
        <p:sp>
          <p:nvSpPr>
            <p:cNvPr name="TextBox 19" id="19"/>
            <p:cNvSpPr txBox="true"/>
            <p:nvPr/>
          </p:nvSpPr>
          <p:spPr>
            <a:xfrm>
              <a:off x="0" y="165100"/>
              <a:ext cx="4702199" cy="83753"/>
            </a:xfrm>
            <a:prstGeom prst="rect">
              <a:avLst/>
            </a:prstGeom>
          </p:spPr>
          <p:txBody>
            <a:bodyPr anchor="ctr" rtlCol="false" tIns="50800" lIns="50800" bIns="50800" rIns="50800"/>
            <a:lstStyle/>
            <a:p>
              <a:pPr algn="ctr">
                <a:lnSpc>
                  <a:spcPts val="2800"/>
                </a:lnSpc>
              </a:pPr>
            </a:p>
          </p:txBody>
        </p:sp>
      </p:grpSp>
      <p:sp>
        <p:nvSpPr>
          <p:cNvPr name="TextBox 20" id="20"/>
          <p:cNvSpPr txBox="true"/>
          <p:nvPr/>
        </p:nvSpPr>
        <p:spPr>
          <a:xfrm rot="0">
            <a:off x="1988064" y="273062"/>
            <a:ext cx="1720514" cy="356235"/>
          </a:xfrm>
          <a:prstGeom prst="rect">
            <a:avLst/>
          </a:prstGeom>
        </p:spPr>
        <p:txBody>
          <a:bodyPr anchor="t" rtlCol="false" tIns="0" lIns="0" bIns="0" rIns="0">
            <a:spAutoFit/>
          </a:bodyPr>
          <a:lstStyle/>
          <a:p>
            <a:pPr algn="l">
              <a:lnSpc>
                <a:spcPts val="2939"/>
              </a:lnSpc>
            </a:pPr>
            <a:r>
              <a:rPr lang="en-US" sz="2099" i="true">
                <a:solidFill>
                  <a:srgbClr val="CA9C57"/>
                </a:solidFill>
                <a:latin typeface="Playfair Display Italics"/>
                <a:ea typeface="Playfair Display Italics"/>
                <a:cs typeface="Playfair Display Italics"/>
                <a:sym typeface="Playfair Display Italics"/>
              </a:rPr>
              <a:t>404 FOUND</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p:cSld>
    <p:bg>
      <p:bgPr>
        <a:solidFill>
          <a:srgbClr val="0D2039"/>
        </a:solidFill>
      </p:bgPr>
    </p:bg>
    <p:spTree>
      <p:nvGrpSpPr>
        <p:cNvPr id="1" name=""/>
        <p:cNvGrpSpPr/>
        <p:nvPr/>
      </p:nvGrpSpPr>
      <p:grpSpPr>
        <a:xfrm>
          <a:off x="0" y="0"/>
          <a:ext cx="0" cy="0"/>
          <a:chOff x="0" y="0"/>
          <a:chExt cx="0" cy="0"/>
        </a:xfrm>
      </p:grpSpPr>
      <p:sp>
        <p:nvSpPr>
          <p:cNvPr name="TextBox 2" id="2"/>
          <p:cNvSpPr txBox="true"/>
          <p:nvPr/>
        </p:nvSpPr>
        <p:spPr>
          <a:xfrm rot="0">
            <a:off x="4807459" y="4255440"/>
            <a:ext cx="8673083" cy="1708179"/>
          </a:xfrm>
          <a:prstGeom prst="rect">
            <a:avLst/>
          </a:prstGeom>
        </p:spPr>
        <p:txBody>
          <a:bodyPr anchor="t" rtlCol="false" tIns="0" lIns="0" bIns="0" rIns="0">
            <a:spAutoFit/>
          </a:bodyPr>
          <a:lstStyle/>
          <a:p>
            <a:pPr algn="ctr">
              <a:lnSpc>
                <a:spcPts val="13999"/>
              </a:lnSpc>
            </a:pPr>
            <a:r>
              <a:rPr lang="en-US" sz="9999" b="true">
                <a:solidFill>
                  <a:srgbClr val="FFFFFF"/>
                </a:solidFill>
                <a:latin typeface="Canva Sans Bold"/>
                <a:ea typeface="Canva Sans Bold"/>
                <a:cs typeface="Canva Sans Bold"/>
                <a:sym typeface="Canva Sans Bold"/>
              </a:rPr>
              <a:t>THANK YOU!!!</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D2039"/>
        </a:solidFill>
      </p:bgPr>
    </p:bg>
    <p:spTree>
      <p:nvGrpSpPr>
        <p:cNvPr id="1" name=""/>
        <p:cNvGrpSpPr/>
        <p:nvPr/>
      </p:nvGrpSpPr>
      <p:grpSpPr>
        <a:xfrm>
          <a:off x="0" y="0"/>
          <a:ext cx="0" cy="0"/>
          <a:chOff x="0" y="0"/>
          <a:chExt cx="0" cy="0"/>
        </a:xfrm>
      </p:grpSpPr>
      <p:sp>
        <p:nvSpPr>
          <p:cNvPr name="AutoShape 2" id="2"/>
          <p:cNvSpPr/>
          <p:nvPr/>
        </p:nvSpPr>
        <p:spPr>
          <a:xfrm flipH="true">
            <a:off x="1860438" y="4719451"/>
            <a:ext cx="0" cy="2956036"/>
          </a:xfrm>
          <a:prstGeom prst="line">
            <a:avLst/>
          </a:prstGeom>
          <a:ln cap="flat" w="38100">
            <a:solidFill>
              <a:srgbClr val="CA9C57"/>
            </a:solidFill>
            <a:prstDash val="solid"/>
            <a:headEnd type="none" len="sm" w="sm"/>
            <a:tailEnd type="none" len="sm" w="sm"/>
          </a:ln>
        </p:spPr>
      </p:sp>
      <p:grpSp>
        <p:nvGrpSpPr>
          <p:cNvPr name="Group 3" id="3"/>
          <p:cNvGrpSpPr/>
          <p:nvPr/>
        </p:nvGrpSpPr>
        <p:grpSpPr>
          <a:xfrm rot="0">
            <a:off x="10837779" y="-106380"/>
            <a:ext cx="7581243" cy="10552564"/>
            <a:chOff x="0" y="0"/>
            <a:chExt cx="1996706" cy="2779276"/>
          </a:xfrm>
        </p:grpSpPr>
        <p:sp>
          <p:nvSpPr>
            <p:cNvPr name="Freeform 4" id="4"/>
            <p:cNvSpPr/>
            <p:nvPr/>
          </p:nvSpPr>
          <p:spPr>
            <a:xfrm flipH="false" flipV="false" rot="0">
              <a:off x="0" y="0"/>
              <a:ext cx="1996706" cy="2779276"/>
            </a:xfrm>
            <a:custGeom>
              <a:avLst/>
              <a:gdLst/>
              <a:ahLst/>
              <a:cxnLst/>
              <a:rect r="r" b="b" t="t" l="l"/>
              <a:pathLst>
                <a:path h="2779276" w="1996706">
                  <a:moveTo>
                    <a:pt x="0" y="0"/>
                  </a:moveTo>
                  <a:lnTo>
                    <a:pt x="1996706" y="0"/>
                  </a:lnTo>
                  <a:lnTo>
                    <a:pt x="1996706" y="2779276"/>
                  </a:lnTo>
                  <a:lnTo>
                    <a:pt x="0" y="2779276"/>
                  </a:lnTo>
                  <a:close/>
                </a:path>
              </a:pathLst>
            </a:custGeom>
            <a:solidFill>
              <a:srgbClr val="CA9C57"/>
            </a:solidFill>
          </p:spPr>
        </p:sp>
        <p:sp>
          <p:nvSpPr>
            <p:cNvPr name="TextBox 5" id="5"/>
            <p:cNvSpPr txBox="true"/>
            <p:nvPr/>
          </p:nvSpPr>
          <p:spPr>
            <a:xfrm>
              <a:off x="0" y="-38100"/>
              <a:ext cx="1996706" cy="2817376"/>
            </a:xfrm>
            <a:prstGeom prst="rect">
              <a:avLst/>
            </a:prstGeom>
          </p:spPr>
          <p:txBody>
            <a:bodyPr anchor="ctr" rtlCol="false" tIns="50800" lIns="50800" bIns="50800" rIns="50800"/>
            <a:lstStyle/>
            <a:p>
              <a:pPr algn="ctr">
                <a:lnSpc>
                  <a:spcPts val="2800"/>
                </a:lnSpc>
              </a:pPr>
            </a:p>
          </p:txBody>
        </p:sp>
      </p:grpSp>
      <p:sp>
        <p:nvSpPr>
          <p:cNvPr name="AutoShape 6" id="6"/>
          <p:cNvSpPr/>
          <p:nvPr/>
        </p:nvSpPr>
        <p:spPr>
          <a:xfrm flipV="true">
            <a:off x="12077832" y="2807867"/>
            <a:ext cx="2949274" cy="0"/>
          </a:xfrm>
          <a:prstGeom prst="line">
            <a:avLst/>
          </a:prstGeom>
          <a:ln cap="flat" w="19050">
            <a:solidFill>
              <a:srgbClr val="0D2039"/>
            </a:solidFill>
            <a:prstDash val="solid"/>
            <a:headEnd type="none" len="sm" w="sm"/>
            <a:tailEnd type="none" len="sm" w="sm"/>
          </a:ln>
        </p:spPr>
      </p:sp>
      <p:sp>
        <p:nvSpPr>
          <p:cNvPr name="AutoShape 7" id="7"/>
          <p:cNvSpPr/>
          <p:nvPr/>
        </p:nvSpPr>
        <p:spPr>
          <a:xfrm flipV="true">
            <a:off x="12077832" y="5205272"/>
            <a:ext cx="2949274" cy="0"/>
          </a:xfrm>
          <a:prstGeom prst="line">
            <a:avLst/>
          </a:prstGeom>
          <a:ln cap="flat" w="19050">
            <a:solidFill>
              <a:srgbClr val="0D2039"/>
            </a:solidFill>
            <a:prstDash val="solid"/>
            <a:headEnd type="none" len="sm" w="sm"/>
            <a:tailEnd type="none" len="sm" w="sm"/>
          </a:ln>
        </p:spPr>
      </p:sp>
      <p:sp>
        <p:nvSpPr>
          <p:cNvPr name="AutoShape 8" id="8"/>
          <p:cNvSpPr/>
          <p:nvPr/>
        </p:nvSpPr>
        <p:spPr>
          <a:xfrm flipV="true">
            <a:off x="12077832" y="7604975"/>
            <a:ext cx="2949274" cy="0"/>
          </a:xfrm>
          <a:prstGeom prst="line">
            <a:avLst/>
          </a:prstGeom>
          <a:ln cap="flat" w="19050">
            <a:solidFill>
              <a:srgbClr val="0D2039"/>
            </a:solidFill>
            <a:prstDash val="solid"/>
            <a:headEnd type="none" len="sm" w="sm"/>
            <a:tailEnd type="none" len="sm" w="sm"/>
          </a:ln>
        </p:spPr>
      </p:sp>
      <p:sp>
        <p:nvSpPr>
          <p:cNvPr name="Freeform 9" id="9"/>
          <p:cNvSpPr/>
          <p:nvPr/>
        </p:nvSpPr>
        <p:spPr>
          <a:xfrm flipH="false" flipV="false" rot="0">
            <a:off x="10288703" y="4498917"/>
            <a:ext cx="1098152" cy="1098152"/>
          </a:xfrm>
          <a:custGeom>
            <a:avLst/>
            <a:gdLst/>
            <a:ahLst/>
            <a:cxnLst/>
            <a:rect r="r" b="b" t="t" l="l"/>
            <a:pathLst>
              <a:path h="1098152" w="1098152">
                <a:moveTo>
                  <a:pt x="0" y="0"/>
                </a:moveTo>
                <a:lnTo>
                  <a:pt x="1098152" y="0"/>
                </a:lnTo>
                <a:lnTo>
                  <a:pt x="1098152" y="1098152"/>
                </a:lnTo>
                <a:lnTo>
                  <a:pt x="0" y="1098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288703" y="7037054"/>
            <a:ext cx="1098152" cy="1098152"/>
          </a:xfrm>
          <a:custGeom>
            <a:avLst/>
            <a:gdLst/>
            <a:ahLst/>
            <a:cxnLst/>
            <a:rect r="r" b="b" t="t" l="l"/>
            <a:pathLst>
              <a:path h="1098152" w="1098152">
                <a:moveTo>
                  <a:pt x="0" y="0"/>
                </a:moveTo>
                <a:lnTo>
                  <a:pt x="1098152" y="0"/>
                </a:lnTo>
                <a:lnTo>
                  <a:pt x="1098152" y="1098153"/>
                </a:lnTo>
                <a:lnTo>
                  <a:pt x="0" y="1098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405317" y="4532301"/>
            <a:ext cx="864923" cy="864923"/>
          </a:xfrm>
          <a:custGeom>
            <a:avLst/>
            <a:gdLst/>
            <a:ahLst/>
            <a:cxnLst/>
            <a:rect r="r" b="b" t="t" l="l"/>
            <a:pathLst>
              <a:path h="864923" w="864923">
                <a:moveTo>
                  <a:pt x="0" y="0"/>
                </a:moveTo>
                <a:lnTo>
                  <a:pt x="864923" y="0"/>
                </a:lnTo>
                <a:lnTo>
                  <a:pt x="864923" y="864923"/>
                </a:lnTo>
                <a:lnTo>
                  <a:pt x="0" y="864923"/>
                </a:lnTo>
                <a:lnTo>
                  <a:pt x="0" y="0"/>
                </a:lnTo>
                <a:close/>
              </a:path>
            </a:pathLst>
          </a:custGeom>
          <a:blipFill>
            <a:blip r:embed="rId4"/>
            <a:stretch>
              <a:fillRect l="0" t="0" r="0" b="0"/>
            </a:stretch>
          </a:blipFill>
        </p:spPr>
      </p:sp>
      <p:sp>
        <p:nvSpPr>
          <p:cNvPr name="Freeform 12" id="12"/>
          <p:cNvSpPr/>
          <p:nvPr/>
        </p:nvSpPr>
        <p:spPr>
          <a:xfrm flipH="false" flipV="false" rot="0">
            <a:off x="10288703" y="2153563"/>
            <a:ext cx="1098152" cy="1098152"/>
          </a:xfrm>
          <a:custGeom>
            <a:avLst/>
            <a:gdLst/>
            <a:ahLst/>
            <a:cxnLst/>
            <a:rect r="r" b="b" t="t" l="l"/>
            <a:pathLst>
              <a:path h="1098152" w="1098152">
                <a:moveTo>
                  <a:pt x="0" y="0"/>
                </a:moveTo>
                <a:lnTo>
                  <a:pt x="1098152" y="0"/>
                </a:lnTo>
                <a:lnTo>
                  <a:pt x="1098152" y="1098152"/>
                </a:lnTo>
                <a:lnTo>
                  <a:pt x="0" y="1098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0405317" y="2207948"/>
            <a:ext cx="864923" cy="864923"/>
          </a:xfrm>
          <a:custGeom>
            <a:avLst/>
            <a:gdLst/>
            <a:ahLst/>
            <a:cxnLst/>
            <a:rect r="r" b="b" t="t" l="l"/>
            <a:pathLst>
              <a:path h="864923" w="864923">
                <a:moveTo>
                  <a:pt x="0" y="0"/>
                </a:moveTo>
                <a:lnTo>
                  <a:pt x="864923" y="0"/>
                </a:lnTo>
                <a:lnTo>
                  <a:pt x="864923" y="864923"/>
                </a:lnTo>
                <a:lnTo>
                  <a:pt x="0" y="864923"/>
                </a:lnTo>
                <a:lnTo>
                  <a:pt x="0" y="0"/>
                </a:lnTo>
                <a:close/>
              </a:path>
            </a:pathLst>
          </a:custGeom>
          <a:blipFill>
            <a:blip r:embed="rId4"/>
            <a:stretch>
              <a:fillRect l="0" t="0" r="0" b="0"/>
            </a:stretch>
          </a:blipFill>
        </p:spPr>
      </p:sp>
      <p:sp>
        <p:nvSpPr>
          <p:cNvPr name="Freeform 14" id="14"/>
          <p:cNvSpPr/>
          <p:nvPr/>
        </p:nvSpPr>
        <p:spPr>
          <a:xfrm flipH="false" flipV="false" rot="0">
            <a:off x="10405317" y="7023115"/>
            <a:ext cx="864923" cy="864923"/>
          </a:xfrm>
          <a:custGeom>
            <a:avLst/>
            <a:gdLst/>
            <a:ahLst/>
            <a:cxnLst/>
            <a:rect r="r" b="b" t="t" l="l"/>
            <a:pathLst>
              <a:path h="864923" w="864923">
                <a:moveTo>
                  <a:pt x="0" y="0"/>
                </a:moveTo>
                <a:lnTo>
                  <a:pt x="864923" y="0"/>
                </a:lnTo>
                <a:lnTo>
                  <a:pt x="864923" y="864923"/>
                </a:lnTo>
                <a:lnTo>
                  <a:pt x="0" y="864923"/>
                </a:lnTo>
                <a:lnTo>
                  <a:pt x="0" y="0"/>
                </a:lnTo>
                <a:close/>
              </a:path>
            </a:pathLst>
          </a:custGeom>
          <a:blipFill>
            <a:blip r:embed="rId4"/>
            <a:stretch>
              <a:fillRect l="0" t="0" r="0" b="0"/>
            </a:stretch>
          </a:blipFill>
        </p:spPr>
      </p:sp>
      <p:sp>
        <p:nvSpPr>
          <p:cNvPr name="Freeform 15" id="15"/>
          <p:cNvSpPr/>
          <p:nvPr/>
        </p:nvSpPr>
        <p:spPr>
          <a:xfrm flipH="false" flipV="false" rot="0">
            <a:off x="10642752" y="2437317"/>
            <a:ext cx="390053" cy="370550"/>
          </a:xfrm>
          <a:custGeom>
            <a:avLst/>
            <a:gdLst/>
            <a:ahLst/>
            <a:cxnLst/>
            <a:rect r="r" b="b" t="t" l="l"/>
            <a:pathLst>
              <a:path h="370550" w="390053">
                <a:moveTo>
                  <a:pt x="0" y="0"/>
                </a:moveTo>
                <a:lnTo>
                  <a:pt x="390053" y="0"/>
                </a:lnTo>
                <a:lnTo>
                  <a:pt x="390053" y="370550"/>
                </a:lnTo>
                <a:lnTo>
                  <a:pt x="0" y="3705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0642752" y="4772950"/>
            <a:ext cx="390053" cy="370550"/>
          </a:xfrm>
          <a:custGeom>
            <a:avLst/>
            <a:gdLst/>
            <a:ahLst/>
            <a:cxnLst/>
            <a:rect r="r" b="b" t="t" l="l"/>
            <a:pathLst>
              <a:path h="370550" w="390053">
                <a:moveTo>
                  <a:pt x="0" y="0"/>
                </a:moveTo>
                <a:lnTo>
                  <a:pt x="390053" y="0"/>
                </a:lnTo>
                <a:lnTo>
                  <a:pt x="390053" y="370550"/>
                </a:lnTo>
                <a:lnTo>
                  <a:pt x="0" y="3705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0642752" y="7276362"/>
            <a:ext cx="390053" cy="370550"/>
          </a:xfrm>
          <a:custGeom>
            <a:avLst/>
            <a:gdLst/>
            <a:ahLst/>
            <a:cxnLst/>
            <a:rect r="r" b="b" t="t" l="l"/>
            <a:pathLst>
              <a:path h="370550" w="390053">
                <a:moveTo>
                  <a:pt x="0" y="0"/>
                </a:moveTo>
                <a:lnTo>
                  <a:pt x="390053" y="0"/>
                </a:lnTo>
                <a:lnTo>
                  <a:pt x="390053" y="370551"/>
                </a:lnTo>
                <a:lnTo>
                  <a:pt x="0" y="3705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1860438" y="2074598"/>
            <a:ext cx="8434416" cy="1978228"/>
          </a:xfrm>
          <a:prstGeom prst="rect">
            <a:avLst/>
          </a:prstGeom>
        </p:spPr>
        <p:txBody>
          <a:bodyPr anchor="t" rtlCol="false" tIns="0" lIns="0" bIns="0" rIns="0">
            <a:spAutoFit/>
          </a:bodyPr>
          <a:lstStyle/>
          <a:p>
            <a:pPr algn="l">
              <a:lnSpc>
                <a:spcPts val="7968"/>
              </a:lnSpc>
            </a:pPr>
            <a:r>
              <a:rPr lang="en-US" sz="5495">
                <a:solidFill>
                  <a:srgbClr val="FFFFFF"/>
                </a:solidFill>
                <a:latin typeface="TAN Aegean"/>
                <a:ea typeface="TAN Aegean"/>
                <a:cs typeface="TAN Aegean"/>
                <a:sym typeface="TAN Aegean"/>
              </a:rPr>
              <a:t>PROBLEM STATEMENT</a:t>
            </a:r>
          </a:p>
        </p:txBody>
      </p:sp>
      <p:sp>
        <p:nvSpPr>
          <p:cNvPr name="TextBox 19" id="19"/>
          <p:cNvSpPr txBox="true"/>
          <p:nvPr/>
        </p:nvSpPr>
        <p:spPr>
          <a:xfrm rot="0">
            <a:off x="2069674" y="4671826"/>
            <a:ext cx="7775064" cy="3261548"/>
          </a:xfrm>
          <a:prstGeom prst="rect">
            <a:avLst/>
          </a:prstGeom>
        </p:spPr>
        <p:txBody>
          <a:bodyPr anchor="t" rtlCol="false" tIns="0" lIns="0" bIns="0" rIns="0">
            <a:spAutoFit/>
          </a:bodyPr>
          <a:lstStyle/>
          <a:p>
            <a:pPr algn="l">
              <a:lnSpc>
                <a:spcPts val="3280"/>
              </a:lnSpc>
            </a:pPr>
            <a:r>
              <a:rPr lang="en-US" sz="2343">
                <a:solidFill>
                  <a:srgbClr val="FFFFFF"/>
                </a:solidFill>
                <a:latin typeface="Inter Light"/>
                <a:ea typeface="Inter Light"/>
                <a:cs typeface="Inter Light"/>
                <a:sym typeface="Inter Light"/>
              </a:rPr>
              <a:t>Multi-branch organizations receive large volumes of customer reviews across internal systems and third-party platforms like Google and Zomato, but the absence of a centralized and structured review management system leads to fragmented visibility, delayed responses, and limited insight into branch-level performance.</a:t>
            </a:r>
          </a:p>
          <a:p>
            <a:pPr algn="l">
              <a:lnSpc>
                <a:spcPts val="3280"/>
              </a:lnSpc>
            </a:pPr>
          </a:p>
        </p:txBody>
      </p:sp>
      <p:sp>
        <p:nvSpPr>
          <p:cNvPr name="TextBox 20" id="20"/>
          <p:cNvSpPr txBox="true"/>
          <p:nvPr/>
        </p:nvSpPr>
        <p:spPr>
          <a:xfrm rot="0">
            <a:off x="12071167" y="2160323"/>
            <a:ext cx="3406563" cy="638175"/>
          </a:xfrm>
          <a:prstGeom prst="rect">
            <a:avLst/>
          </a:prstGeom>
        </p:spPr>
        <p:txBody>
          <a:bodyPr anchor="t" rtlCol="false" tIns="0" lIns="0" bIns="0" rIns="0">
            <a:spAutoFit/>
          </a:bodyPr>
          <a:lstStyle/>
          <a:p>
            <a:pPr algn="l">
              <a:lnSpc>
                <a:spcPts val="2610"/>
              </a:lnSpc>
            </a:pPr>
            <a:r>
              <a:rPr lang="en-US" sz="1800" b="true">
                <a:solidFill>
                  <a:srgbClr val="0D2039"/>
                </a:solidFill>
                <a:latin typeface="Inter Bold"/>
                <a:ea typeface="Inter Bold"/>
                <a:cs typeface="Inter Bold"/>
                <a:sym typeface="Inter Bold"/>
              </a:rPr>
              <a:t>FRAGMENTED FEEDBACK SOURCES</a:t>
            </a:r>
          </a:p>
        </p:txBody>
      </p:sp>
      <p:sp>
        <p:nvSpPr>
          <p:cNvPr name="TextBox 21" id="21"/>
          <p:cNvSpPr txBox="true"/>
          <p:nvPr/>
        </p:nvSpPr>
        <p:spPr>
          <a:xfrm rot="0">
            <a:off x="11943946" y="4725325"/>
            <a:ext cx="3892884" cy="314325"/>
          </a:xfrm>
          <a:prstGeom prst="rect">
            <a:avLst/>
          </a:prstGeom>
        </p:spPr>
        <p:txBody>
          <a:bodyPr anchor="t" rtlCol="false" tIns="0" lIns="0" bIns="0" rIns="0">
            <a:spAutoFit/>
          </a:bodyPr>
          <a:lstStyle/>
          <a:p>
            <a:pPr algn="l">
              <a:lnSpc>
                <a:spcPts val="2610"/>
              </a:lnSpc>
            </a:pPr>
            <a:r>
              <a:rPr lang="en-US" sz="1800" b="true">
                <a:solidFill>
                  <a:srgbClr val="0D2039"/>
                </a:solidFill>
                <a:latin typeface="Inter Bold"/>
                <a:ea typeface="Inter Bold"/>
                <a:cs typeface="Inter Bold"/>
                <a:sym typeface="Inter Bold"/>
              </a:rPr>
              <a:t>LACK OF STRUCTURED INSIGHTS</a:t>
            </a:r>
          </a:p>
        </p:txBody>
      </p:sp>
      <p:sp>
        <p:nvSpPr>
          <p:cNvPr name="TextBox 22" id="22"/>
          <p:cNvSpPr txBox="true"/>
          <p:nvPr/>
        </p:nvSpPr>
        <p:spPr>
          <a:xfrm rot="0">
            <a:off x="12071167" y="6962000"/>
            <a:ext cx="4392145" cy="638175"/>
          </a:xfrm>
          <a:prstGeom prst="rect">
            <a:avLst/>
          </a:prstGeom>
        </p:spPr>
        <p:txBody>
          <a:bodyPr anchor="t" rtlCol="false" tIns="0" lIns="0" bIns="0" rIns="0">
            <a:spAutoFit/>
          </a:bodyPr>
          <a:lstStyle/>
          <a:p>
            <a:pPr algn="l">
              <a:lnSpc>
                <a:spcPts val="2610"/>
              </a:lnSpc>
            </a:pPr>
            <a:r>
              <a:rPr lang="en-US" sz="1800" b="true">
                <a:solidFill>
                  <a:srgbClr val="0D2039"/>
                </a:solidFill>
                <a:latin typeface="Inter Bold"/>
                <a:ea typeface="Inter Bold"/>
                <a:cs typeface="Inter Bold"/>
                <a:sym typeface="Inter Bold"/>
              </a:rPr>
              <a:t>DELAYED ACTION &amp; PERFORMANCE BLIND SPOTS</a:t>
            </a:r>
          </a:p>
        </p:txBody>
      </p:sp>
      <p:sp>
        <p:nvSpPr>
          <p:cNvPr name="TextBox 23" id="23"/>
          <p:cNvSpPr txBox="true"/>
          <p:nvPr/>
        </p:nvSpPr>
        <p:spPr>
          <a:xfrm rot="0">
            <a:off x="11943946" y="2803146"/>
            <a:ext cx="4952816" cy="1249481"/>
          </a:xfrm>
          <a:prstGeom prst="rect">
            <a:avLst/>
          </a:prstGeom>
        </p:spPr>
        <p:txBody>
          <a:bodyPr anchor="t" rtlCol="false" tIns="0" lIns="0" bIns="0" rIns="0">
            <a:spAutoFit/>
          </a:bodyPr>
          <a:lstStyle/>
          <a:p>
            <a:pPr algn="just">
              <a:lnSpc>
                <a:spcPts val="2520"/>
              </a:lnSpc>
            </a:pPr>
          </a:p>
          <a:p>
            <a:pPr algn="just">
              <a:lnSpc>
                <a:spcPts val="2520"/>
              </a:lnSpc>
            </a:pPr>
            <a:r>
              <a:rPr lang="en-US" sz="1800">
                <a:solidFill>
                  <a:srgbClr val="0D2039"/>
                </a:solidFill>
                <a:latin typeface="Inter Light"/>
                <a:ea typeface="Inter Light"/>
                <a:cs typeface="Inter Light"/>
                <a:sym typeface="Inter Light"/>
              </a:rPr>
              <a:t>Reviews are scattered across multiple platforms with no unified dashboard for real-time monitoring.</a:t>
            </a:r>
          </a:p>
        </p:txBody>
      </p:sp>
      <p:sp>
        <p:nvSpPr>
          <p:cNvPr name="TextBox 24" id="24"/>
          <p:cNvSpPr txBox="true"/>
          <p:nvPr/>
        </p:nvSpPr>
        <p:spPr>
          <a:xfrm rot="0">
            <a:off x="11943946" y="5214797"/>
            <a:ext cx="5759680" cy="1564004"/>
          </a:xfrm>
          <a:prstGeom prst="rect">
            <a:avLst/>
          </a:prstGeom>
        </p:spPr>
        <p:txBody>
          <a:bodyPr anchor="t" rtlCol="false" tIns="0" lIns="0" bIns="0" rIns="0">
            <a:spAutoFit/>
          </a:bodyPr>
          <a:lstStyle/>
          <a:p>
            <a:pPr algn="l">
              <a:lnSpc>
                <a:spcPts val="2520"/>
              </a:lnSpc>
            </a:pPr>
            <a:r>
              <a:rPr lang="en-US" sz="1800">
                <a:solidFill>
                  <a:srgbClr val="0D2039"/>
                </a:solidFill>
                <a:latin typeface="Inter Light"/>
                <a:ea typeface="Inter Light"/>
                <a:cs typeface="Inter Light"/>
                <a:sym typeface="Inter Light"/>
              </a:rPr>
              <a:t>Unstructured feedback makes it difficult to categorize issues (service, food, staff, ambience) and identify recurring operational gaps.</a:t>
            </a:r>
          </a:p>
          <a:p>
            <a:pPr algn="l">
              <a:lnSpc>
                <a:spcPts val="2520"/>
              </a:lnSpc>
            </a:pPr>
          </a:p>
          <a:p>
            <a:pPr algn="l">
              <a:lnSpc>
                <a:spcPts val="2520"/>
              </a:lnSpc>
            </a:pPr>
          </a:p>
        </p:txBody>
      </p:sp>
      <p:sp>
        <p:nvSpPr>
          <p:cNvPr name="TextBox 25" id="25"/>
          <p:cNvSpPr txBox="true"/>
          <p:nvPr/>
        </p:nvSpPr>
        <p:spPr>
          <a:xfrm rot="0">
            <a:off x="12071167" y="7805000"/>
            <a:ext cx="5752132" cy="2192654"/>
          </a:xfrm>
          <a:prstGeom prst="rect">
            <a:avLst/>
          </a:prstGeom>
        </p:spPr>
        <p:txBody>
          <a:bodyPr anchor="t" rtlCol="false" tIns="0" lIns="0" bIns="0" rIns="0">
            <a:spAutoFit/>
          </a:bodyPr>
          <a:lstStyle/>
          <a:p>
            <a:pPr algn="l">
              <a:lnSpc>
                <a:spcPts val="2520"/>
              </a:lnSpc>
            </a:pPr>
            <a:r>
              <a:rPr lang="en-US" sz="1800">
                <a:solidFill>
                  <a:srgbClr val="0D2039"/>
                </a:solidFill>
                <a:latin typeface="Inter Light"/>
                <a:ea typeface="Inter Light"/>
                <a:cs typeface="Inter Light"/>
                <a:sym typeface="Inter Light"/>
              </a:rPr>
              <a:t>Inconsistent responses and absence of branch-wise or staff-wise analytics prevent timely intervention and performance improvement.</a:t>
            </a:r>
          </a:p>
          <a:p>
            <a:pPr algn="l">
              <a:lnSpc>
                <a:spcPts val="2520"/>
              </a:lnSpc>
            </a:pPr>
          </a:p>
          <a:p>
            <a:pPr algn="l">
              <a:lnSpc>
                <a:spcPts val="2520"/>
              </a:lnSpc>
            </a:pPr>
          </a:p>
          <a:p>
            <a:pPr algn="l">
              <a:lnSpc>
                <a:spcPts val="2520"/>
              </a:lnSpc>
            </a:pPr>
          </a:p>
          <a:p>
            <a:pPr algn="l">
              <a:lnSpc>
                <a:spcPts val="2520"/>
              </a:lnSpc>
            </a:pPr>
          </a:p>
        </p:txBody>
      </p:sp>
      <p:sp>
        <p:nvSpPr>
          <p:cNvPr name="TextBox 26" id="26"/>
          <p:cNvSpPr txBox="true"/>
          <p:nvPr/>
        </p:nvSpPr>
        <p:spPr>
          <a:xfrm rot="0">
            <a:off x="562937" y="365100"/>
            <a:ext cx="1633786" cy="264197"/>
          </a:xfrm>
          <a:prstGeom prst="rect">
            <a:avLst/>
          </a:prstGeom>
        </p:spPr>
        <p:txBody>
          <a:bodyPr anchor="t" rtlCol="false" tIns="0" lIns="0" bIns="0" rIns="0">
            <a:spAutoFit/>
          </a:bodyPr>
          <a:lstStyle/>
          <a:p>
            <a:pPr algn="l">
              <a:lnSpc>
                <a:spcPts val="2240"/>
              </a:lnSpc>
            </a:pPr>
            <a:r>
              <a:rPr lang="en-US" sz="1600">
                <a:solidFill>
                  <a:srgbClr val="FFFFFF"/>
                </a:solidFill>
                <a:latin typeface="Gordita Light"/>
                <a:ea typeface="Gordita Light"/>
                <a:cs typeface="Gordita Light"/>
                <a:sym typeface="Gordita Light"/>
              </a:rPr>
              <a:t>Presented by</a:t>
            </a:r>
          </a:p>
        </p:txBody>
      </p:sp>
      <p:sp>
        <p:nvSpPr>
          <p:cNvPr name="TextBox 27" id="27"/>
          <p:cNvSpPr txBox="true"/>
          <p:nvPr/>
        </p:nvSpPr>
        <p:spPr>
          <a:xfrm rot="0">
            <a:off x="2079199" y="230516"/>
            <a:ext cx="1720514" cy="398780"/>
          </a:xfrm>
          <a:prstGeom prst="rect">
            <a:avLst/>
          </a:prstGeom>
        </p:spPr>
        <p:txBody>
          <a:bodyPr anchor="t" rtlCol="false" tIns="0" lIns="0" bIns="0" rIns="0">
            <a:spAutoFit/>
          </a:bodyPr>
          <a:lstStyle/>
          <a:p>
            <a:pPr algn="l">
              <a:lnSpc>
                <a:spcPts val="3219"/>
              </a:lnSpc>
            </a:pPr>
            <a:r>
              <a:rPr lang="en-US" sz="2299" i="true">
                <a:solidFill>
                  <a:srgbClr val="CA9C57"/>
                </a:solidFill>
                <a:latin typeface="Playfair Display Italics"/>
                <a:ea typeface="Playfair Display Italics"/>
                <a:cs typeface="Playfair Display Italics"/>
                <a:sym typeface="Playfair Display Italics"/>
              </a:rPr>
              <a:t>404 FOUND</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p:cSld>
    <p:bg>
      <p:bgPr>
        <a:solidFill>
          <a:srgbClr val="0D2039"/>
        </a:solidFill>
      </p:bgPr>
    </p:bg>
    <p:spTree>
      <p:nvGrpSpPr>
        <p:cNvPr id="1" name=""/>
        <p:cNvGrpSpPr/>
        <p:nvPr/>
      </p:nvGrpSpPr>
      <p:grpSpPr>
        <a:xfrm>
          <a:off x="0" y="0"/>
          <a:ext cx="0" cy="0"/>
          <a:chOff x="0" y="0"/>
          <a:chExt cx="0" cy="0"/>
        </a:xfrm>
      </p:grpSpPr>
      <p:grpSp>
        <p:nvGrpSpPr>
          <p:cNvPr name="Group 2" id="2"/>
          <p:cNvGrpSpPr/>
          <p:nvPr/>
        </p:nvGrpSpPr>
        <p:grpSpPr>
          <a:xfrm rot="0">
            <a:off x="1028700" y="3445688"/>
            <a:ext cx="4873473" cy="4420431"/>
            <a:chOff x="0" y="0"/>
            <a:chExt cx="1283548" cy="1164229"/>
          </a:xfrm>
        </p:grpSpPr>
        <p:sp>
          <p:nvSpPr>
            <p:cNvPr name="Freeform 3" id="3"/>
            <p:cNvSpPr/>
            <p:nvPr/>
          </p:nvSpPr>
          <p:spPr>
            <a:xfrm flipH="false" flipV="false" rot="0">
              <a:off x="0" y="0"/>
              <a:ext cx="1283548" cy="1164229"/>
            </a:xfrm>
            <a:custGeom>
              <a:avLst/>
              <a:gdLst/>
              <a:ahLst/>
              <a:cxnLst/>
              <a:rect r="r" b="b" t="t" l="l"/>
              <a:pathLst>
                <a:path h="1164229" w="1283548">
                  <a:moveTo>
                    <a:pt x="0" y="0"/>
                  </a:moveTo>
                  <a:lnTo>
                    <a:pt x="1283548" y="0"/>
                  </a:lnTo>
                  <a:lnTo>
                    <a:pt x="1283548" y="1164229"/>
                  </a:lnTo>
                  <a:lnTo>
                    <a:pt x="0" y="1164229"/>
                  </a:lnTo>
                  <a:close/>
                </a:path>
              </a:pathLst>
            </a:custGeom>
            <a:solidFill>
              <a:srgbClr val="CA9C57"/>
            </a:solidFill>
          </p:spPr>
        </p:sp>
        <p:sp>
          <p:nvSpPr>
            <p:cNvPr name="TextBox 4" id="4"/>
            <p:cNvSpPr txBox="true"/>
            <p:nvPr/>
          </p:nvSpPr>
          <p:spPr>
            <a:xfrm>
              <a:off x="0" y="-38100"/>
              <a:ext cx="1283548" cy="1202329"/>
            </a:xfrm>
            <a:prstGeom prst="rect">
              <a:avLst/>
            </a:prstGeom>
          </p:spPr>
          <p:txBody>
            <a:bodyPr anchor="ctr" rtlCol="false" tIns="50800" lIns="50800" bIns="50800" rIns="50800"/>
            <a:lstStyle/>
            <a:p>
              <a:pPr algn="ctr">
                <a:lnSpc>
                  <a:spcPts val="2800"/>
                </a:lnSpc>
              </a:pPr>
            </a:p>
          </p:txBody>
        </p:sp>
      </p:grpSp>
      <p:sp>
        <p:nvSpPr>
          <p:cNvPr name="AutoShape 5" id="5"/>
          <p:cNvSpPr/>
          <p:nvPr/>
        </p:nvSpPr>
        <p:spPr>
          <a:xfrm>
            <a:off x="10297694" y="5164401"/>
            <a:ext cx="408225" cy="0"/>
          </a:xfrm>
          <a:prstGeom prst="line">
            <a:avLst/>
          </a:prstGeom>
          <a:ln cap="flat" w="19050">
            <a:solidFill>
              <a:srgbClr val="000000"/>
            </a:solidFill>
            <a:prstDash val="solid"/>
            <a:headEnd type="none" len="sm" w="sm"/>
            <a:tailEnd type="none" len="sm" w="sm"/>
          </a:ln>
        </p:spPr>
      </p:sp>
      <p:sp>
        <p:nvSpPr>
          <p:cNvPr name="TextBox 6" id="6"/>
          <p:cNvSpPr txBox="true"/>
          <p:nvPr/>
        </p:nvSpPr>
        <p:spPr>
          <a:xfrm rot="0">
            <a:off x="1379946" y="1562735"/>
            <a:ext cx="15528108" cy="968553"/>
          </a:xfrm>
          <a:prstGeom prst="rect">
            <a:avLst/>
          </a:prstGeom>
        </p:spPr>
        <p:txBody>
          <a:bodyPr anchor="t" rtlCol="false" tIns="0" lIns="0" bIns="0" rIns="0">
            <a:spAutoFit/>
          </a:bodyPr>
          <a:lstStyle/>
          <a:p>
            <a:pPr algn="ctr">
              <a:lnSpc>
                <a:spcPts val="7968"/>
              </a:lnSpc>
            </a:pPr>
            <a:r>
              <a:rPr lang="en-US" sz="5495">
                <a:solidFill>
                  <a:srgbClr val="FFFFFF"/>
                </a:solidFill>
                <a:latin typeface="TAN Aegean"/>
                <a:ea typeface="TAN Aegean"/>
                <a:cs typeface="TAN Aegean"/>
                <a:sym typeface="TAN Aegean"/>
              </a:rPr>
              <a:t>WHY EXISTING SOLUTIONS FAIL</a:t>
            </a:r>
          </a:p>
        </p:txBody>
      </p:sp>
      <p:sp>
        <p:nvSpPr>
          <p:cNvPr name="TextBox 7" id="7"/>
          <p:cNvSpPr txBox="true"/>
          <p:nvPr/>
        </p:nvSpPr>
        <p:spPr>
          <a:xfrm rot="0">
            <a:off x="10864832" y="4941704"/>
            <a:ext cx="1674380" cy="314362"/>
          </a:xfrm>
          <a:prstGeom prst="rect">
            <a:avLst/>
          </a:prstGeom>
        </p:spPr>
        <p:txBody>
          <a:bodyPr anchor="t" rtlCol="false" tIns="0" lIns="0" bIns="0" rIns="0">
            <a:spAutoFit/>
          </a:bodyPr>
          <a:lstStyle/>
          <a:p>
            <a:pPr algn="l">
              <a:lnSpc>
                <a:spcPts val="2610"/>
              </a:lnSpc>
            </a:pPr>
            <a:r>
              <a:rPr lang="en-US" sz="1800">
                <a:solidFill>
                  <a:srgbClr val="0D2039"/>
                </a:solidFill>
                <a:latin typeface="Gordita"/>
                <a:ea typeface="Gordita"/>
                <a:cs typeface="Gordita"/>
                <a:sym typeface="Gordita"/>
              </a:rPr>
              <a:t>Testimonials</a:t>
            </a:r>
          </a:p>
        </p:txBody>
      </p:sp>
      <p:grpSp>
        <p:nvGrpSpPr>
          <p:cNvPr name="Group 8" id="8"/>
          <p:cNvGrpSpPr/>
          <p:nvPr/>
        </p:nvGrpSpPr>
        <p:grpSpPr>
          <a:xfrm rot="0">
            <a:off x="562937" y="311162"/>
            <a:ext cx="3145641" cy="318135"/>
            <a:chOff x="0" y="0"/>
            <a:chExt cx="4194188" cy="424180"/>
          </a:xfrm>
        </p:grpSpPr>
        <p:sp>
          <p:nvSpPr>
            <p:cNvPr name="TextBox 9" id="9"/>
            <p:cNvSpPr txBox="true"/>
            <p:nvPr/>
          </p:nvSpPr>
          <p:spPr>
            <a:xfrm rot="0">
              <a:off x="0" y="81442"/>
              <a:ext cx="2178382" cy="342738"/>
            </a:xfrm>
            <a:prstGeom prst="rect">
              <a:avLst/>
            </a:prstGeom>
          </p:spPr>
          <p:txBody>
            <a:bodyPr anchor="t" rtlCol="false" tIns="0" lIns="0" bIns="0" rIns="0">
              <a:spAutoFit/>
            </a:bodyPr>
            <a:lstStyle/>
            <a:p>
              <a:pPr algn="l">
                <a:lnSpc>
                  <a:spcPts val="2240"/>
                </a:lnSpc>
              </a:pPr>
              <a:r>
                <a:rPr lang="en-US" sz="1600">
                  <a:solidFill>
                    <a:srgbClr val="FFFFFF"/>
                  </a:solidFill>
                  <a:latin typeface="Gordita Light"/>
                  <a:ea typeface="Gordita Light"/>
                  <a:cs typeface="Gordita Light"/>
                  <a:sym typeface="Gordita Light"/>
                </a:rPr>
                <a:t>Presented by</a:t>
              </a:r>
            </a:p>
          </p:txBody>
        </p:sp>
        <p:sp>
          <p:nvSpPr>
            <p:cNvPr name="TextBox 10" id="10"/>
            <p:cNvSpPr txBox="true"/>
            <p:nvPr/>
          </p:nvSpPr>
          <p:spPr>
            <a:xfrm rot="0">
              <a:off x="1900169" y="-38100"/>
              <a:ext cx="2294018" cy="462280"/>
            </a:xfrm>
            <a:prstGeom prst="rect">
              <a:avLst/>
            </a:prstGeom>
          </p:spPr>
          <p:txBody>
            <a:bodyPr anchor="t" rtlCol="false" tIns="0" lIns="0" bIns="0" rIns="0">
              <a:spAutoFit/>
            </a:bodyPr>
            <a:lstStyle/>
            <a:p>
              <a:pPr algn="l">
                <a:lnSpc>
                  <a:spcPts val="2939"/>
                </a:lnSpc>
              </a:pPr>
              <a:r>
                <a:rPr lang="en-US" sz="2099" i="true">
                  <a:solidFill>
                    <a:srgbClr val="CA9C57"/>
                  </a:solidFill>
                  <a:latin typeface="Playfair Display Italics"/>
                  <a:ea typeface="Playfair Display Italics"/>
                  <a:cs typeface="Playfair Display Italics"/>
                  <a:sym typeface="Playfair Display Italics"/>
                </a:rPr>
                <a:t>404 FOUND</a:t>
              </a:r>
            </a:p>
          </p:txBody>
        </p:sp>
      </p:grpSp>
      <p:grpSp>
        <p:nvGrpSpPr>
          <p:cNvPr name="Group 11" id="11"/>
          <p:cNvGrpSpPr/>
          <p:nvPr/>
        </p:nvGrpSpPr>
        <p:grpSpPr>
          <a:xfrm rot="0">
            <a:off x="6707264" y="3445688"/>
            <a:ext cx="4873473" cy="4420431"/>
            <a:chOff x="0" y="0"/>
            <a:chExt cx="1283548" cy="1164229"/>
          </a:xfrm>
        </p:grpSpPr>
        <p:sp>
          <p:nvSpPr>
            <p:cNvPr name="Freeform 12" id="12"/>
            <p:cNvSpPr/>
            <p:nvPr/>
          </p:nvSpPr>
          <p:spPr>
            <a:xfrm flipH="false" flipV="false" rot="0">
              <a:off x="0" y="0"/>
              <a:ext cx="1283548" cy="1164229"/>
            </a:xfrm>
            <a:custGeom>
              <a:avLst/>
              <a:gdLst/>
              <a:ahLst/>
              <a:cxnLst/>
              <a:rect r="r" b="b" t="t" l="l"/>
              <a:pathLst>
                <a:path h="1164229" w="1283548">
                  <a:moveTo>
                    <a:pt x="0" y="0"/>
                  </a:moveTo>
                  <a:lnTo>
                    <a:pt x="1283548" y="0"/>
                  </a:lnTo>
                  <a:lnTo>
                    <a:pt x="1283548" y="1164229"/>
                  </a:lnTo>
                  <a:lnTo>
                    <a:pt x="0" y="1164229"/>
                  </a:lnTo>
                  <a:close/>
                </a:path>
              </a:pathLst>
            </a:custGeom>
            <a:solidFill>
              <a:srgbClr val="CA9C57"/>
            </a:solidFill>
          </p:spPr>
        </p:sp>
        <p:sp>
          <p:nvSpPr>
            <p:cNvPr name="TextBox 13" id="13"/>
            <p:cNvSpPr txBox="true"/>
            <p:nvPr/>
          </p:nvSpPr>
          <p:spPr>
            <a:xfrm>
              <a:off x="0" y="-38100"/>
              <a:ext cx="1283548" cy="1202329"/>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2385827" y="3464738"/>
            <a:ext cx="4873473" cy="4420431"/>
            <a:chOff x="0" y="0"/>
            <a:chExt cx="1283548" cy="1164229"/>
          </a:xfrm>
        </p:grpSpPr>
        <p:sp>
          <p:nvSpPr>
            <p:cNvPr name="Freeform 15" id="15"/>
            <p:cNvSpPr/>
            <p:nvPr/>
          </p:nvSpPr>
          <p:spPr>
            <a:xfrm flipH="false" flipV="false" rot="0">
              <a:off x="0" y="0"/>
              <a:ext cx="1283548" cy="1164229"/>
            </a:xfrm>
            <a:custGeom>
              <a:avLst/>
              <a:gdLst/>
              <a:ahLst/>
              <a:cxnLst/>
              <a:rect r="r" b="b" t="t" l="l"/>
              <a:pathLst>
                <a:path h="1164229" w="1283548">
                  <a:moveTo>
                    <a:pt x="0" y="0"/>
                  </a:moveTo>
                  <a:lnTo>
                    <a:pt x="1283548" y="0"/>
                  </a:lnTo>
                  <a:lnTo>
                    <a:pt x="1283548" y="1164229"/>
                  </a:lnTo>
                  <a:lnTo>
                    <a:pt x="0" y="1164229"/>
                  </a:lnTo>
                  <a:close/>
                </a:path>
              </a:pathLst>
            </a:custGeom>
            <a:solidFill>
              <a:srgbClr val="CA9C57"/>
            </a:solidFill>
          </p:spPr>
        </p:sp>
        <p:sp>
          <p:nvSpPr>
            <p:cNvPr name="TextBox 16" id="16"/>
            <p:cNvSpPr txBox="true"/>
            <p:nvPr/>
          </p:nvSpPr>
          <p:spPr>
            <a:xfrm>
              <a:off x="0" y="-38100"/>
              <a:ext cx="1283548" cy="1202329"/>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1320188" y="3574596"/>
            <a:ext cx="4290496" cy="4105464"/>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Gordita"/>
                <a:ea typeface="Gordita"/>
                <a:cs typeface="Gordita"/>
                <a:sym typeface="Gordita"/>
              </a:rPr>
              <a:t>Siloed Monitoring Instead of True Integration</a:t>
            </a:r>
          </a:p>
          <a:p>
            <a:pPr algn="ctr">
              <a:lnSpc>
                <a:spcPts val="3639"/>
              </a:lnSpc>
              <a:spcBef>
                <a:spcPct val="0"/>
              </a:spcBef>
            </a:pPr>
            <a:r>
              <a:rPr lang="en-US" sz="2599">
                <a:solidFill>
                  <a:srgbClr val="000000"/>
                </a:solidFill>
                <a:latin typeface="Gordita"/>
                <a:ea typeface="Gordita"/>
                <a:cs typeface="Gordita"/>
                <a:sym typeface="Gordita"/>
              </a:rPr>
              <a:t>Many tools still rely on partial integrations, leaving reviews scattered across internal systems and third-party platforms without complete, unified visibility.</a:t>
            </a:r>
          </a:p>
        </p:txBody>
      </p:sp>
      <p:sp>
        <p:nvSpPr>
          <p:cNvPr name="TextBox 18" id="18"/>
          <p:cNvSpPr txBox="true"/>
          <p:nvPr/>
        </p:nvSpPr>
        <p:spPr>
          <a:xfrm rot="0">
            <a:off x="6974071" y="3593646"/>
            <a:ext cx="4339859" cy="4105464"/>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Gordita"/>
                <a:ea typeface="Gordita"/>
                <a:cs typeface="Gordita"/>
                <a:sym typeface="Gordita"/>
              </a:rPr>
              <a:t>Surface-Level Analytics</a:t>
            </a:r>
          </a:p>
          <a:p>
            <a:pPr algn="ctr">
              <a:lnSpc>
                <a:spcPts val="3639"/>
              </a:lnSpc>
              <a:spcBef>
                <a:spcPct val="0"/>
              </a:spcBef>
            </a:pPr>
            <a:r>
              <a:rPr lang="en-US" sz="2599">
                <a:solidFill>
                  <a:srgbClr val="000000"/>
                </a:solidFill>
                <a:latin typeface="Gordita"/>
                <a:ea typeface="Gordita"/>
                <a:cs typeface="Gordita"/>
                <a:sym typeface="Gordita"/>
              </a:rPr>
              <a:t>Existing solutions often provide basic sentiment scores but fail to deeply structure feedback into actionable operational categories, making recurring issues difficult to detect.</a:t>
            </a:r>
          </a:p>
        </p:txBody>
      </p:sp>
      <p:sp>
        <p:nvSpPr>
          <p:cNvPr name="TextBox 19" id="19"/>
          <p:cNvSpPr txBox="true"/>
          <p:nvPr/>
        </p:nvSpPr>
        <p:spPr>
          <a:xfrm rot="0">
            <a:off x="12539212" y="3665405"/>
            <a:ext cx="4508226" cy="4105910"/>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Gordita"/>
                <a:ea typeface="Gordita"/>
                <a:cs typeface="Gordita"/>
                <a:sym typeface="Gordita"/>
              </a:rPr>
              <a:t>Reactive Rather Than Proactive Systems</a:t>
            </a:r>
          </a:p>
          <a:p>
            <a:pPr algn="ctr">
              <a:lnSpc>
                <a:spcPts val="3639"/>
              </a:lnSpc>
              <a:spcBef>
                <a:spcPct val="0"/>
              </a:spcBef>
            </a:pPr>
            <a:r>
              <a:rPr lang="en-US" sz="2599">
                <a:solidFill>
                  <a:srgbClr val="000000"/>
                </a:solidFill>
                <a:latin typeface="Gordita"/>
                <a:ea typeface="Gordita"/>
                <a:cs typeface="Gordita"/>
                <a:sym typeface="Gordita"/>
              </a:rPr>
              <a:t>Most platforms focus on responding to reviews rather than identifying patterns early, leading to delayed action and limited branch-wise performance insights.</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D2039"/>
        </a:solidFill>
      </p:bgPr>
    </p:bg>
    <p:spTree>
      <p:nvGrpSpPr>
        <p:cNvPr id="1" name=""/>
        <p:cNvGrpSpPr/>
        <p:nvPr/>
      </p:nvGrpSpPr>
      <p:grpSpPr>
        <a:xfrm>
          <a:off x="0" y="0"/>
          <a:ext cx="0" cy="0"/>
          <a:chOff x="0" y="0"/>
          <a:chExt cx="0" cy="0"/>
        </a:xfrm>
      </p:grpSpPr>
      <p:sp>
        <p:nvSpPr>
          <p:cNvPr name="Freeform 2" id="2"/>
          <p:cNvSpPr/>
          <p:nvPr/>
        </p:nvSpPr>
        <p:spPr>
          <a:xfrm flipH="false" flipV="false" rot="0">
            <a:off x="651879" y="3669625"/>
            <a:ext cx="8115300" cy="4963604"/>
          </a:xfrm>
          <a:custGeom>
            <a:avLst/>
            <a:gdLst/>
            <a:ahLst/>
            <a:cxnLst/>
            <a:rect r="r" b="b" t="t" l="l"/>
            <a:pathLst>
              <a:path h="4963604" w="8115300">
                <a:moveTo>
                  <a:pt x="0" y="0"/>
                </a:moveTo>
                <a:lnTo>
                  <a:pt x="8115300" y="0"/>
                </a:lnTo>
                <a:lnTo>
                  <a:pt x="8115300" y="4963604"/>
                </a:lnTo>
                <a:lnTo>
                  <a:pt x="0" y="4963604"/>
                </a:lnTo>
                <a:lnTo>
                  <a:pt x="0" y="0"/>
                </a:lnTo>
                <a:close/>
              </a:path>
            </a:pathLst>
          </a:custGeom>
          <a:blipFill>
            <a:blip r:embed="rId2"/>
            <a:stretch>
              <a:fillRect l="0" t="-164" r="-2274" b="-164"/>
            </a:stretch>
          </a:blipFill>
        </p:spPr>
      </p:sp>
      <p:sp>
        <p:nvSpPr>
          <p:cNvPr name="TextBox 3" id="3"/>
          <p:cNvSpPr txBox="true"/>
          <p:nvPr/>
        </p:nvSpPr>
        <p:spPr>
          <a:xfrm rot="0">
            <a:off x="1028700" y="1292114"/>
            <a:ext cx="11007473" cy="1150371"/>
          </a:xfrm>
          <a:prstGeom prst="rect">
            <a:avLst/>
          </a:prstGeom>
        </p:spPr>
        <p:txBody>
          <a:bodyPr anchor="t" rtlCol="false" tIns="0" lIns="0" bIns="0" rIns="0">
            <a:spAutoFit/>
          </a:bodyPr>
          <a:lstStyle/>
          <a:p>
            <a:pPr algn="l">
              <a:lnSpc>
                <a:spcPts val="9836"/>
              </a:lnSpc>
            </a:pPr>
            <a:r>
              <a:rPr lang="en-US" sz="5495">
                <a:solidFill>
                  <a:srgbClr val="FFFFFF"/>
                </a:solidFill>
                <a:latin typeface="TAN Aegean"/>
                <a:ea typeface="TAN Aegean"/>
                <a:cs typeface="TAN Aegean"/>
                <a:sym typeface="TAN Aegean"/>
              </a:rPr>
              <a:t>REAL-TIME SCENARIO</a:t>
            </a:r>
          </a:p>
        </p:txBody>
      </p:sp>
      <p:sp>
        <p:nvSpPr>
          <p:cNvPr name="TextBox 4" id="4"/>
          <p:cNvSpPr txBox="true"/>
          <p:nvPr/>
        </p:nvSpPr>
        <p:spPr>
          <a:xfrm rot="0">
            <a:off x="9182100" y="2987404"/>
            <a:ext cx="7997926" cy="6270896"/>
          </a:xfrm>
          <a:prstGeom prst="rect">
            <a:avLst/>
          </a:prstGeom>
        </p:spPr>
        <p:txBody>
          <a:bodyPr anchor="t" rtlCol="false" tIns="0" lIns="0" bIns="0" rIns="0">
            <a:spAutoFit/>
          </a:bodyPr>
          <a:lstStyle/>
          <a:p>
            <a:pPr algn="just" marL="534251" indent="-267126" lvl="1">
              <a:lnSpc>
                <a:spcPts val="3464"/>
              </a:lnSpc>
              <a:buFont typeface="Arial"/>
              <a:buChar char="•"/>
            </a:pPr>
            <a:r>
              <a:rPr lang="en-US" sz="2474">
                <a:solidFill>
                  <a:srgbClr val="FFFFFF"/>
                </a:solidFill>
                <a:latin typeface="Inter"/>
                <a:ea typeface="Inter"/>
                <a:cs typeface="Inter"/>
                <a:sym typeface="Inter"/>
              </a:rPr>
              <a:t>The 4.0 "Breakeven" Baseline: For premium brands like Marriott, dropping below 4.0 stars triggers a compounding negative financial effect.</a:t>
            </a:r>
          </a:p>
          <a:p>
            <a:pPr algn="just" marL="534251" indent="-267126" lvl="1">
              <a:lnSpc>
                <a:spcPts val="3464"/>
              </a:lnSpc>
              <a:buFont typeface="Arial"/>
              <a:buChar char="•"/>
            </a:pPr>
            <a:r>
              <a:rPr lang="en-US" sz="2474">
                <a:solidFill>
                  <a:srgbClr val="FFFFFF"/>
                </a:solidFill>
                <a:latin typeface="Inter"/>
                <a:ea typeface="Inter"/>
                <a:cs typeface="Inter"/>
                <a:sym typeface="Inter"/>
              </a:rPr>
              <a:t>The Penalty Curve: Moving from 4.0 to 3.0 stars causes a sharp 11.5% drop in occupancy. Guests penalize negative ratings far more than they reward positive ones.</a:t>
            </a:r>
          </a:p>
          <a:p>
            <a:pPr algn="just" marL="534251" indent="-267126" lvl="1">
              <a:lnSpc>
                <a:spcPts val="3464"/>
              </a:lnSpc>
              <a:buFont typeface="Arial"/>
              <a:buChar char="•"/>
            </a:pPr>
            <a:r>
              <a:rPr lang="en-US" sz="2474">
                <a:solidFill>
                  <a:srgbClr val="FFFFFF"/>
                </a:solidFill>
                <a:latin typeface="Inter"/>
                <a:ea typeface="Inter"/>
                <a:cs typeface="Inter"/>
                <a:sym typeface="Inter"/>
              </a:rPr>
              <a:t>Double Revenue Loss: As ratings fall, revenue (RevPAR) drops 10% per star. This is a "double hit": fewer guests (occupancy) and lower prices (ADR) to stay competitive.</a:t>
            </a:r>
          </a:p>
          <a:p>
            <a:pPr algn="just" marL="534251" indent="-267126" lvl="1">
              <a:lnSpc>
                <a:spcPts val="3464"/>
              </a:lnSpc>
              <a:buFont typeface="Arial"/>
              <a:buChar char="•"/>
            </a:pPr>
            <a:r>
              <a:rPr lang="en-US" sz="2474">
                <a:solidFill>
                  <a:srgbClr val="FFFFFF"/>
                </a:solidFill>
                <a:latin typeface="Inter"/>
                <a:ea typeface="Inter"/>
                <a:cs typeface="Inter"/>
                <a:sym typeface="Inter"/>
              </a:rPr>
              <a:t>Critical Risk Zone: Below 3.5 stars, a branch loses all "Pricing Power." It can no longer justify premium rates, causing profit margins to collapse.</a:t>
            </a:r>
          </a:p>
          <a:p>
            <a:pPr algn="just">
              <a:lnSpc>
                <a:spcPts val="1389"/>
              </a:lnSpc>
            </a:pPr>
          </a:p>
        </p:txBody>
      </p:sp>
      <p:grpSp>
        <p:nvGrpSpPr>
          <p:cNvPr name="Group 5" id="5"/>
          <p:cNvGrpSpPr/>
          <p:nvPr/>
        </p:nvGrpSpPr>
        <p:grpSpPr>
          <a:xfrm rot="0">
            <a:off x="562937" y="311162"/>
            <a:ext cx="3145641" cy="318135"/>
            <a:chOff x="0" y="0"/>
            <a:chExt cx="4194188" cy="424180"/>
          </a:xfrm>
        </p:grpSpPr>
        <p:sp>
          <p:nvSpPr>
            <p:cNvPr name="TextBox 6" id="6"/>
            <p:cNvSpPr txBox="true"/>
            <p:nvPr/>
          </p:nvSpPr>
          <p:spPr>
            <a:xfrm rot="0">
              <a:off x="0" y="81442"/>
              <a:ext cx="2178382" cy="342738"/>
            </a:xfrm>
            <a:prstGeom prst="rect">
              <a:avLst/>
            </a:prstGeom>
          </p:spPr>
          <p:txBody>
            <a:bodyPr anchor="t" rtlCol="false" tIns="0" lIns="0" bIns="0" rIns="0">
              <a:spAutoFit/>
            </a:bodyPr>
            <a:lstStyle/>
            <a:p>
              <a:pPr algn="l">
                <a:lnSpc>
                  <a:spcPts val="2240"/>
                </a:lnSpc>
              </a:pPr>
              <a:r>
                <a:rPr lang="en-US" sz="1600">
                  <a:solidFill>
                    <a:srgbClr val="FFFFFF"/>
                  </a:solidFill>
                  <a:latin typeface="Gordita Light"/>
                  <a:ea typeface="Gordita Light"/>
                  <a:cs typeface="Gordita Light"/>
                  <a:sym typeface="Gordita Light"/>
                </a:rPr>
                <a:t>Presented by</a:t>
              </a:r>
            </a:p>
          </p:txBody>
        </p:sp>
        <p:sp>
          <p:nvSpPr>
            <p:cNvPr name="TextBox 7" id="7"/>
            <p:cNvSpPr txBox="true"/>
            <p:nvPr/>
          </p:nvSpPr>
          <p:spPr>
            <a:xfrm rot="0">
              <a:off x="1900169" y="-38100"/>
              <a:ext cx="2294018" cy="462280"/>
            </a:xfrm>
            <a:prstGeom prst="rect">
              <a:avLst/>
            </a:prstGeom>
          </p:spPr>
          <p:txBody>
            <a:bodyPr anchor="t" rtlCol="false" tIns="0" lIns="0" bIns="0" rIns="0">
              <a:spAutoFit/>
            </a:bodyPr>
            <a:lstStyle/>
            <a:p>
              <a:pPr algn="l">
                <a:lnSpc>
                  <a:spcPts val="2939"/>
                </a:lnSpc>
              </a:pPr>
              <a:r>
                <a:rPr lang="en-US" sz="2099" i="true">
                  <a:solidFill>
                    <a:srgbClr val="CA9C57"/>
                  </a:solidFill>
                  <a:latin typeface="Playfair Display Italics"/>
                  <a:ea typeface="Playfair Display Italics"/>
                  <a:cs typeface="Playfair Display Italics"/>
                  <a:sym typeface="Playfair Display Italics"/>
                </a:rPr>
                <a:t>404 FOUND</a:t>
              </a:r>
            </a:p>
          </p:txBody>
        </p:sp>
      </p:gr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D2039"/>
        </a:solidFill>
      </p:bgPr>
    </p:bg>
    <p:spTree>
      <p:nvGrpSpPr>
        <p:cNvPr id="1" name=""/>
        <p:cNvGrpSpPr/>
        <p:nvPr/>
      </p:nvGrpSpPr>
      <p:grpSpPr>
        <a:xfrm>
          <a:off x="0" y="0"/>
          <a:ext cx="0" cy="0"/>
          <a:chOff x="0" y="0"/>
          <a:chExt cx="0" cy="0"/>
        </a:xfrm>
      </p:grpSpPr>
      <p:grpSp>
        <p:nvGrpSpPr>
          <p:cNvPr name="Group 2" id="2"/>
          <p:cNvGrpSpPr/>
          <p:nvPr/>
        </p:nvGrpSpPr>
        <p:grpSpPr>
          <a:xfrm rot="0">
            <a:off x="14313560" y="-233168"/>
            <a:ext cx="4190341" cy="10728126"/>
            <a:chOff x="0" y="0"/>
            <a:chExt cx="1103629" cy="2825515"/>
          </a:xfrm>
        </p:grpSpPr>
        <p:sp>
          <p:nvSpPr>
            <p:cNvPr name="Freeform 3" id="3"/>
            <p:cNvSpPr/>
            <p:nvPr/>
          </p:nvSpPr>
          <p:spPr>
            <a:xfrm flipH="false" flipV="false" rot="0">
              <a:off x="0" y="0"/>
              <a:ext cx="1103629" cy="2825515"/>
            </a:xfrm>
            <a:custGeom>
              <a:avLst/>
              <a:gdLst/>
              <a:ahLst/>
              <a:cxnLst/>
              <a:rect r="r" b="b" t="t" l="l"/>
              <a:pathLst>
                <a:path h="2825515" w="1103629">
                  <a:moveTo>
                    <a:pt x="0" y="0"/>
                  </a:moveTo>
                  <a:lnTo>
                    <a:pt x="1103629" y="0"/>
                  </a:lnTo>
                  <a:lnTo>
                    <a:pt x="1103629" y="2825515"/>
                  </a:lnTo>
                  <a:lnTo>
                    <a:pt x="0" y="2825515"/>
                  </a:lnTo>
                  <a:close/>
                </a:path>
              </a:pathLst>
            </a:custGeom>
            <a:solidFill>
              <a:srgbClr val="CA9C57"/>
            </a:solidFill>
          </p:spPr>
        </p:sp>
        <p:sp>
          <p:nvSpPr>
            <p:cNvPr name="TextBox 4" id="4"/>
            <p:cNvSpPr txBox="true"/>
            <p:nvPr/>
          </p:nvSpPr>
          <p:spPr>
            <a:xfrm>
              <a:off x="0" y="-38100"/>
              <a:ext cx="1103629" cy="286361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1221533" y="311162"/>
            <a:ext cx="6451147" cy="9666582"/>
            <a:chOff x="0" y="0"/>
            <a:chExt cx="999451" cy="1497607"/>
          </a:xfrm>
        </p:grpSpPr>
        <p:sp>
          <p:nvSpPr>
            <p:cNvPr name="Freeform 6" id="6"/>
            <p:cNvSpPr/>
            <p:nvPr/>
          </p:nvSpPr>
          <p:spPr>
            <a:xfrm flipH="false" flipV="false" rot="0">
              <a:off x="0" y="0"/>
              <a:ext cx="999451" cy="1497607"/>
            </a:xfrm>
            <a:custGeom>
              <a:avLst/>
              <a:gdLst/>
              <a:ahLst/>
              <a:cxnLst/>
              <a:rect r="r" b="b" t="t" l="l"/>
              <a:pathLst>
                <a:path h="1497607" w="999451">
                  <a:moveTo>
                    <a:pt x="0" y="0"/>
                  </a:moveTo>
                  <a:lnTo>
                    <a:pt x="999451" y="0"/>
                  </a:lnTo>
                  <a:lnTo>
                    <a:pt x="999451" y="1497607"/>
                  </a:lnTo>
                  <a:lnTo>
                    <a:pt x="0" y="1497607"/>
                  </a:lnTo>
                  <a:close/>
                </a:path>
              </a:pathLst>
            </a:custGeom>
            <a:blipFill>
              <a:blip r:embed="rId2"/>
              <a:stretch>
                <a:fillRect l="-106611" t="-9397" r="-107431" b="-8492"/>
              </a:stretch>
            </a:blipFill>
          </p:spPr>
        </p:sp>
      </p:grpSp>
      <p:sp>
        <p:nvSpPr>
          <p:cNvPr name="Freeform 7" id="7"/>
          <p:cNvSpPr/>
          <p:nvPr/>
        </p:nvSpPr>
        <p:spPr>
          <a:xfrm flipH="false" flipV="false" rot="0">
            <a:off x="10406769" y="2911044"/>
            <a:ext cx="1030074" cy="1010760"/>
          </a:xfrm>
          <a:custGeom>
            <a:avLst/>
            <a:gdLst/>
            <a:ahLst/>
            <a:cxnLst/>
            <a:rect r="r" b="b" t="t" l="l"/>
            <a:pathLst>
              <a:path h="1010760" w="1030074">
                <a:moveTo>
                  <a:pt x="0" y="0"/>
                </a:moveTo>
                <a:lnTo>
                  <a:pt x="1030073" y="0"/>
                </a:lnTo>
                <a:lnTo>
                  <a:pt x="1030073" y="1010759"/>
                </a:lnTo>
                <a:lnTo>
                  <a:pt x="0" y="1010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1292114"/>
            <a:ext cx="8053672" cy="1150371"/>
          </a:xfrm>
          <a:prstGeom prst="rect">
            <a:avLst/>
          </a:prstGeom>
        </p:spPr>
        <p:txBody>
          <a:bodyPr anchor="t" rtlCol="false" tIns="0" lIns="0" bIns="0" rIns="0">
            <a:spAutoFit/>
          </a:bodyPr>
          <a:lstStyle/>
          <a:p>
            <a:pPr algn="l">
              <a:lnSpc>
                <a:spcPts val="9836"/>
              </a:lnSpc>
            </a:pPr>
            <a:r>
              <a:rPr lang="en-US" sz="5495">
                <a:solidFill>
                  <a:srgbClr val="FFFFFF"/>
                </a:solidFill>
                <a:latin typeface="TAN Aegean"/>
                <a:ea typeface="TAN Aegean"/>
                <a:cs typeface="TAN Aegean"/>
                <a:sym typeface="TAN Aegean"/>
              </a:rPr>
              <a:t>OUR SOLUTION</a:t>
            </a:r>
          </a:p>
        </p:txBody>
      </p:sp>
      <p:sp>
        <p:nvSpPr>
          <p:cNvPr name="TextBox 9" id="9"/>
          <p:cNvSpPr txBox="true"/>
          <p:nvPr/>
        </p:nvSpPr>
        <p:spPr>
          <a:xfrm rot="0">
            <a:off x="787361" y="2872944"/>
            <a:ext cx="8536350" cy="5232698"/>
          </a:xfrm>
          <a:prstGeom prst="rect">
            <a:avLst/>
          </a:prstGeom>
        </p:spPr>
        <p:txBody>
          <a:bodyPr anchor="t" rtlCol="false" tIns="0" lIns="0" bIns="0" rIns="0">
            <a:spAutoFit/>
          </a:bodyPr>
          <a:lstStyle/>
          <a:p>
            <a:pPr algn="l">
              <a:lnSpc>
                <a:spcPts val="3499"/>
              </a:lnSpc>
            </a:pPr>
            <a:r>
              <a:rPr lang="en-US" sz="2499">
                <a:solidFill>
                  <a:srgbClr val="FFFFFF"/>
                </a:solidFill>
                <a:latin typeface="Inter Light"/>
                <a:ea typeface="Inter Light"/>
                <a:cs typeface="Inter Light"/>
                <a:sym typeface="Inter Light"/>
              </a:rPr>
              <a:t>Our solution is a centralized review intelligence system built using Marriott International as a case study and real-world data from platforms like Google, TripAdvisor, and MakeMyTrip. It aggregates scattered reviews into a single interface and categorizes them to uncover branch-level operational issues. Rather than focusing on marketing, established hotel chains need insight into why ratings fall. Our model identifies recurring problems within specific properties, turning unstructured feedback into actionable intelligence so brands can address internal gaps, protect ratings, and maintain competitive strength.</a:t>
            </a:r>
          </a:p>
        </p:txBody>
      </p:sp>
      <p:sp>
        <p:nvSpPr>
          <p:cNvPr name="TextBox 10" id="10"/>
          <p:cNvSpPr txBox="true"/>
          <p:nvPr/>
        </p:nvSpPr>
        <p:spPr>
          <a:xfrm rot="0">
            <a:off x="562937" y="365100"/>
            <a:ext cx="1633786" cy="264197"/>
          </a:xfrm>
          <a:prstGeom prst="rect">
            <a:avLst/>
          </a:prstGeom>
        </p:spPr>
        <p:txBody>
          <a:bodyPr anchor="t" rtlCol="false" tIns="0" lIns="0" bIns="0" rIns="0">
            <a:spAutoFit/>
          </a:bodyPr>
          <a:lstStyle/>
          <a:p>
            <a:pPr algn="l">
              <a:lnSpc>
                <a:spcPts val="2240"/>
              </a:lnSpc>
            </a:pPr>
            <a:r>
              <a:rPr lang="en-US" sz="1600">
                <a:solidFill>
                  <a:srgbClr val="FFFFFF"/>
                </a:solidFill>
                <a:latin typeface="Gordita Light"/>
                <a:ea typeface="Gordita Light"/>
                <a:cs typeface="Gordita Light"/>
                <a:sym typeface="Gordita Light"/>
              </a:rPr>
              <a:t>Presented by</a:t>
            </a:r>
          </a:p>
        </p:txBody>
      </p:sp>
      <p:sp>
        <p:nvSpPr>
          <p:cNvPr name="TextBox 11" id="11"/>
          <p:cNvSpPr txBox="true"/>
          <p:nvPr/>
        </p:nvSpPr>
        <p:spPr>
          <a:xfrm rot="0">
            <a:off x="1988064" y="273062"/>
            <a:ext cx="1720514" cy="356235"/>
          </a:xfrm>
          <a:prstGeom prst="rect">
            <a:avLst/>
          </a:prstGeom>
        </p:spPr>
        <p:txBody>
          <a:bodyPr anchor="t" rtlCol="false" tIns="0" lIns="0" bIns="0" rIns="0">
            <a:spAutoFit/>
          </a:bodyPr>
          <a:lstStyle/>
          <a:p>
            <a:pPr algn="l">
              <a:lnSpc>
                <a:spcPts val="2939"/>
              </a:lnSpc>
            </a:pPr>
            <a:r>
              <a:rPr lang="en-US" sz="2099" i="true">
                <a:solidFill>
                  <a:srgbClr val="CA9C57"/>
                </a:solidFill>
                <a:latin typeface="Playfair Display Italics"/>
                <a:ea typeface="Playfair Display Italics"/>
                <a:cs typeface="Playfair Display Italics"/>
                <a:sym typeface="Playfair Display Italics"/>
              </a:rPr>
              <a:t>404 FOUND</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D2039"/>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7636353"/>
            <a:chOff x="0" y="0"/>
            <a:chExt cx="4699314" cy="1962250"/>
          </a:xfrm>
        </p:grpSpPr>
        <p:sp>
          <p:nvSpPr>
            <p:cNvPr name="Freeform 3" id="3"/>
            <p:cNvSpPr/>
            <p:nvPr/>
          </p:nvSpPr>
          <p:spPr>
            <a:xfrm flipH="false" flipV="false" rot="0">
              <a:off x="0" y="0"/>
              <a:ext cx="4699314" cy="1962250"/>
            </a:xfrm>
            <a:custGeom>
              <a:avLst/>
              <a:gdLst/>
              <a:ahLst/>
              <a:cxnLst/>
              <a:rect r="r" b="b" t="t" l="l"/>
              <a:pathLst>
                <a:path h="1962250" w="4699314">
                  <a:moveTo>
                    <a:pt x="0" y="0"/>
                  </a:moveTo>
                  <a:lnTo>
                    <a:pt x="4699314" y="0"/>
                  </a:lnTo>
                  <a:lnTo>
                    <a:pt x="4699314" y="1962250"/>
                  </a:lnTo>
                  <a:lnTo>
                    <a:pt x="0" y="1962250"/>
                  </a:lnTo>
                  <a:close/>
                </a:path>
              </a:pathLst>
            </a:custGeom>
            <a:blipFill>
              <a:blip r:embed="rId2"/>
              <a:stretch>
                <a:fillRect l="0" t="-971" r="0" b="-34936"/>
              </a:stretch>
            </a:blipFill>
          </p:spPr>
        </p:sp>
      </p:grpSp>
      <p:sp>
        <p:nvSpPr>
          <p:cNvPr name="AutoShape 4" id="4"/>
          <p:cNvSpPr/>
          <p:nvPr/>
        </p:nvSpPr>
        <p:spPr>
          <a:xfrm>
            <a:off x="7690590" y="9505950"/>
            <a:ext cx="2906820" cy="0"/>
          </a:xfrm>
          <a:prstGeom prst="line">
            <a:avLst/>
          </a:prstGeom>
          <a:ln cap="flat" w="85725">
            <a:solidFill>
              <a:srgbClr val="CA9C57"/>
            </a:solidFill>
            <a:prstDash val="solid"/>
            <a:headEnd type="none" len="sm" w="sm"/>
            <a:tailEnd type="none" len="sm" w="sm"/>
          </a:ln>
        </p:spPr>
      </p:sp>
      <p:sp>
        <p:nvSpPr>
          <p:cNvPr name="TextBox 5" id="5"/>
          <p:cNvSpPr txBox="true"/>
          <p:nvPr/>
        </p:nvSpPr>
        <p:spPr>
          <a:xfrm rot="0">
            <a:off x="5027293" y="8274665"/>
            <a:ext cx="8233413" cy="983635"/>
          </a:xfrm>
          <a:prstGeom prst="rect">
            <a:avLst/>
          </a:prstGeom>
        </p:spPr>
        <p:txBody>
          <a:bodyPr anchor="t" rtlCol="false" tIns="0" lIns="0" bIns="0" rIns="0">
            <a:spAutoFit/>
          </a:bodyPr>
          <a:lstStyle/>
          <a:p>
            <a:pPr algn="ctr">
              <a:lnSpc>
                <a:spcPts val="8145"/>
              </a:lnSpc>
            </a:pPr>
            <a:r>
              <a:rPr lang="en-US" sz="5617">
                <a:solidFill>
                  <a:srgbClr val="FFFFFF"/>
                </a:solidFill>
                <a:latin typeface="TAN Aegean"/>
                <a:ea typeface="TAN Aegean"/>
                <a:cs typeface="TAN Aegean"/>
                <a:sym typeface="TAN Aegean"/>
              </a:rPr>
              <a:t>INTERFACE</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D2039"/>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7636353"/>
            <a:chOff x="0" y="0"/>
            <a:chExt cx="4699314" cy="1962250"/>
          </a:xfrm>
        </p:grpSpPr>
        <p:sp>
          <p:nvSpPr>
            <p:cNvPr name="Freeform 3" id="3"/>
            <p:cNvSpPr/>
            <p:nvPr/>
          </p:nvSpPr>
          <p:spPr>
            <a:xfrm flipH="false" flipV="false" rot="0">
              <a:off x="0" y="0"/>
              <a:ext cx="4699314" cy="1962250"/>
            </a:xfrm>
            <a:custGeom>
              <a:avLst/>
              <a:gdLst/>
              <a:ahLst/>
              <a:cxnLst/>
              <a:rect r="r" b="b" t="t" l="l"/>
              <a:pathLst>
                <a:path h="1962250" w="4699314">
                  <a:moveTo>
                    <a:pt x="0" y="0"/>
                  </a:moveTo>
                  <a:lnTo>
                    <a:pt x="4699314" y="0"/>
                  </a:lnTo>
                  <a:lnTo>
                    <a:pt x="4699314" y="1962250"/>
                  </a:lnTo>
                  <a:lnTo>
                    <a:pt x="0" y="1962250"/>
                  </a:lnTo>
                  <a:close/>
                </a:path>
              </a:pathLst>
            </a:custGeom>
            <a:blipFill>
              <a:blip r:embed="rId2"/>
              <a:stretch>
                <a:fillRect l="0" t="-17654" r="0" b="-17654"/>
              </a:stretch>
            </a:blipFill>
          </p:spPr>
        </p:sp>
      </p:grpSp>
      <p:sp>
        <p:nvSpPr>
          <p:cNvPr name="AutoShape 4" id="4"/>
          <p:cNvSpPr/>
          <p:nvPr/>
        </p:nvSpPr>
        <p:spPr>
          <a:xfrm>
            <a:off x="7690590" y="9505950"/>
            <a:ext cx="2906820" cy="0"/>
          </a:xfrm>
          <a:prstGeom prst="line">
            <a:avLst/>
          </a:prstGeom>
          <a:ln cap="flat" w="85725">
            <a:solidFill>
              <a:srgbClr val="CA9C57"/>
            </a:solidFill>
            <a:prstDash val="solid"/>
            <a:headEnd type="none" len="sm" w="sm"/>
            <a:tailEnd type="none" len="sm" w="sm"/>
          </a:ln>
        </p:spPr>
      </p:sp>
      <p:sp>
        <p:nvSpPr>
          <p:cNvPr name="TextBox 5" id="5"/>
          <p:cNvSpPr txBox="true"/>
          <p:nvPr/>
        </p:nvSpPr>
        <p:spPr>
          <a:xfrm rot="0">
            <a:off x="5027293" y="8274665"/>
            <a:ext cx="8233413" cy="983635"/>
          </a:xfrm>
          <a:prstGeom prst="rect">
            <a:avLst/>
          </a:prstGeom>
        </p:spPr>
        <p:txBody>
          <a:bodyPr anchor="t" rtlCol="false" tIns="0" lIns="0" bIns="0" rIns="0">
            <a:spAutoFit/>
          </a:bodyPr>
          <a:lstStyle/>
          <a:p>
            <a:pPr algn="ctr">
              <a:lnSpc>
                <a:spcPts val="8145"/>
              </a:lnSpc>
            </a:pPr>
            <a:r>
              <a:rPr lang="en-US" sz="5617">
                <a:solidFill>
                  <a:srgbClr val="FFFFFF"/>
                </a:solidFill>
                <a:latin typeface="TAN Aegean"/>
                <a:ea typeface="TAN Aegean"/>
                <a:cs typeface="TAN Aegean"/>
                <a:sym typeface="TAN Aegean"/>
              </a:rPr>
              <a:t>INTERFACE</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D2039"/>
        </a:solidFill>
      </p:bgPr>
    </p:bg>
    <p:spTree>
      <p:nvGrpSpPr>
        <p:cNvPr id="1" name=""/>
        <p:cNvGrpSpPr/>
        <p:nvPr/>
      </p:nvGrpSpPr>
      <p:grpSpPr>
        <a:xfrm>
          <a:off x="0" y="0"/>
          <a:ext cx="0" cy="0"/>
          <a:chOff x="0" y="0"/>
          <a:chExt cx="0" cy="0"/>
        </a:xfrm>
      </p:grpSpPr>
      <p:grpSp>
        <p:nvGrpSpPr>
          <p:cNvPr name="Group 2" id="2"/>
          <p:cNvGrpSpPr/>
          <p:nvPr/>
        </p:nvGrpSpPr>
        <p:grpSpPr>
          <a:xfrm rot="0">
            <a:off x="0" y="-233168"/>
            <a:ext cx="18503901" cy="10728126"/>
            <a:chOff x="0" y="0"/>
            <a:chExt cx="4873455" cy="2825515"/>
          </a:xfrm>
        </p:grpSpPr>
        <p:sp>
          <p:nvSpPr>
            <p:cNvPr name="Freeform 3" id="3"/>
            <p:cNvSpPr/>
            <p:nvPr/>
          </p:nvSpPr>
          <p:spPr>
            <a:xfrm flipH="false" flipV="false" rot="0">
              <a:off x="0" y="0"/>
              <a:ext cx="4873456" cy="2825515"/>
            </a:xfrm>
            <a:custGeom>
              <a:avLst/>
              <a:gdLst/>
              <a:ahLst/>
              <a:cxnLst/>
              <a:rect r="r" b="b" t="t" l="l"/>
              <a:pathLst>
                <a:path h="2825515" w="4873456">
                  <a:moveTo>
                    <a:pt x="0" y="0"/>
                  </a:moveTo>
                  <a:lnTo>
                    <a:pt x="4873456" y="0"/>
                  </a:lnTo>
                  <a:lnTo>
                    <a:pt x="4873456" y="2825515"/>
                  </a:lnTo>
                  <a:lnTo>
                    <a:pt x="0" y="2825515"/>
                  </a:lnTo>
                  <a:close/>
                </a:path>
              </a:pathLst>
            </a:custGeom>
            <a:solidFill>
              <a:srgbClr val="CA9C57"/>
            </a:solidFill>
          </p:spPr>
        </p:sp>
        <p:sp>
          <p:nvSpPr>
            <p:cNvPr name="TextBox 4" id="4"/>
            <p:cNvSpPr txBox="true"/>
            <p:nvPr/>
          </p:nvSpPr>
          <p:spPr>
            <a:xfrm>
              <a:off x="0" y="-38100"/>
              <a:ext cx="4873455" cy="286361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2987588" y="2138115"/>
            <a:ext cx="12274724" cy="7347829"/>
            <a:chOff x="0" y="0"/>
            <a:chExt cx="1040831" cy="623057"/>
          </a:xfrm>
        </p:grpSpPr>
        <p:sp>
          <p:nvSpPr>
            <p:cNvPr name="Freeform 6" id="6"/>
            <p:cNvSpPr/>
            <p:nvPr/>
          </p:nvSpPr>
          <p:spPr>
            <a:xfrm flipH="false" flipV="false" rot="0">
              <a:off x="0" y="0"/>
              <a:ext cx="1040831" cy="623057"/>
            </a:xfrm>
            <a:custGeom>
              <a:avLst/>
              <a:gdLst/>
              <a:ahLst/>
              <a:cxnLst/>
              <a:rect r="r" b="b" t="t" l="l"/>
              <a:pathLst>
                <a:path h="623057" w="1040831">
                  <a:moveTo>
                    <a:pt x="0" y="0"/>
                  </a:moveTo>
                  <a:lnTo>
                    <a:pt x="1040831" y="0"/>
                  </a:lnTo>
                  <a:lnTo>
                    <a:pt x="1040831" y="623057"/>
                  </a:lnTo>
                  <a:lnTo>
                    <a:pt x="0" y="623057"/>
                  </a:lnTo>
                  <a:close/>
                </a:path>
              </a:pathLst>
            </a:custGeom>
            <a:blipFill>
              <a:blip r:embed="rId2"/>
              <a:stretch>
                <a:fillRect l="-2857" t="0" r="-2857" b="0"/>
              </a:stretch>
            </a:blipFill>
          </p:spPr>
        </p:sp>
      </p:grpSp>
      <p:sp>
        <p:nvSpPr>
          <p:cNvPr name="TextBox 7" id="7"/>
          <p:cNvSpPr txBox="true"/>
          <p:nvPr/>
        </p:nvSpPr>
        <p:spPr>
          <a:xfrm rot="0">
            <a:off x="4162190" y="631545"/>
            <a:ext cx="9982670" cy="968528"/>
          </a:xfrm>
          <a:prstGeom prst="rect">
            <a:avLst/>
          </a:prstGeom>
        </p:spPr>
        <p:txBody>
          <a:bodyPr anchor="t" rtlCol="false" tIns="0" lIns="0" bIns="0" rIns="0">
            <a:spAutoFit/>
          </a:bodyPr>
          <a:lstStyle/>
          <a:p>
            <a:pPr algn="ctr">
              <a:lnSpc>
                <a:spcPts val="7968"/>
              </a:lnSpc>
            </a:pPr>
            <a:r>
              <a:rPr lang="en-US" sz="5495">
                <a:solidFill>
                  <a:srgbClr val="FFFFFF"/>
                </a:solidFill>
                <a:latin typeface="TAN Aegean"/>
                <a:ea typeface="TAN Aegean"/>
                <a:cs typeface="TAN Aegean"/>
                <a:sym typeface="TAN Aegean"/>
              </a:rPr>
              <a:t>HOTEL SEARCH</a:t>
            </a:r>
          </a:p>
        </p:txBody>
      </p:sp>
      <p:grpSp>
        <p:nvGrpSpPr>
          <p:cNvPr name="Group 8" id="8"/>
          <p:cNvGrpSpPr/>
          <p:nvPr/>
        </p:nvGrpSpPr>
        <p:grpSpPr>
          <a:xfrm rot="0">
            <a:off x="562937" y="311162"/>
            <a:ext cx="3145641" cy="318135"/>
            <a:chOff x="0" y="0"/>
            <a:chExt cx="4194188" cy="424180"/>
          </a:xfrm>
        </p:grpSpPr>
        <p:sp>
          <p:nvSpPr>
            <p:cNvPr name="TextBox 9" id="9"/>
            <p:cNvSpPr txBox="true"/>
            <p:nvPr/>
          </p:nvSpPr>
          <p:spPr>
            <a:xfrm rot="0">
              <a:off x="0" y="81442"/>
              <a:ext cx="2178382" cy="342738"/>
            </a:xfrm>
            <a:prstGeom prst="rect">
              <a:avLst/>
            </a:prstGeom>
          </p:spPr>
          <p:txBody>
            <a:bodyPr anchor="t" rtlCol="false" tIns="0" lIns="0" bIns="0" rIns="0">
              <a:spAutoFit/>
            </a:bodyPr>
            <a:lstStyle/>
            <a:p>
              <a:pPr algn="l">
                <a:lnSpc>
                  <a:spcPts val="2240"/>
                </a:lnSpc>
              </a:pPr>
              <a:r>
                <a:rPr lang="en-US" sz="1600">
                  <a:solidFill>
                    <a:srgbClr val="FFFFFF"/>
                  </a:solidFill>
                  <a:latin typeface="Gordita Light"/>
                  <a:ea typeface="Gordita Light"/>
                  <a:cs typeface="Gordita Light"/>
                  <a:sym typeface="Gordita Light"/>
                </a:rPr>
                <a:t>Presented by</a:t>
              </a:r>
            </a:p>
          </p:txBody>
        </p:sp>
        <p:sp>
          <p:nvSpPr>
            <p:cNvPr name="TextBox 10" id="10"/>
            <p:cNvSpPr txBox="true"/>
            <p:nvPr/>
          </p:nvSpPr>
          <p:spPr>
            <a:xfrm rot="0">
              <a:off x="1900169" y="-38100"/>
              <a:ext cx="2294018" cy="462280"/>
            </a:xfrm>
            <a:prstGeom prst="rect">
              <a:avLst/>
            </a:prstGeom>
          </p:spPr>
          <p:txBody>
            <a:bodyPr anchor="t" rtlCol="false" tIns="0" lIns="0" bIns="0" rIns="0">
              <a:spAutoFit/>
            </a:bodyPr>
            <a:lstStyle/>
            <a:p>
              <a:pPr algn="l">
                <a:lnSpc>
                  <a:spcPts val="2939"/>
                </a:lnSpc>
              </a:pPr>
              <a:r>
                <a:rPr lang="en-US" sz="2099" i="true">
                  <a:solidFill>
                    <a:srgbClr val="0D2039"/>
                  </a:solidFill>
                  <a:latin typeface="Playfair Display Italics"/>
                  <a:ea typeface="Playfair Display Italics"/>
                  <a:cs typeface="Playfair Display Italics"/>
                  <a:sym typeface="Playfair Display Italics"/>
                </a:rPr>
                <a:t>404 FOUND</a:t>
              </a:r>
            </a:p>
          </p:txBody>
        </p:sp>
      </p:gr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D2039"/>
        </a:solidFill>
      </p:bgPr>
    </p:bg>
    <p:spTree>
      <p:nvGrpSpPr>
        <p:cNvPr id="1" name=""/>
        <p:cNvGrpSpPr/>
        <p:nvPr/>
      </p:nvGrpSpPr>
      <p:grpSpPr>
        <a:xfrm>
          <a:off x="0" y="0"/>
          <a:ext cx="0" cy="0"/>
          <a:chOff x="0" y="0"/>
          <a:chExt cx="0" cy="0"/>
        </a:xfrm>
      </p:grpSpPr>
      <p:grpSp>
        <p:nvGrpSpPr>
          <p:cNvPr name="Group 2" id="2"/>
          <p:cNvGrpSpPr/>
          <p:nvPr/>
        </p:nvGrpSpPr>
        <p:grpSpPr>
          <a:xfrm rot="0">
            <a:off x="0" y="-233168"/>
            <a:ext cx="18503901" cy="10728126"/>
            <a:chOff x="0" y="0"/>
            <a:chExt cx="4873455" cy="2825515"/>
          </a:xfrm>
        </p:grpSpPr>
        <p:sp>
          <p:nvSpPr>
            <p:cNvPr name="Freeform 3" id="3"/>
            <p:cNvSpPr/>
            <p:nvPr/>
          </p:nvSpPr>
          <p:spPr>
            <a:xfrm flipH="false" flipV="false" rot="0">
              <a:off x="0" y="0"/>
              <a:ext cx="4873456" cy="2825515"/>
            </a:xfrm>
            <a:custGeom>
              <a:avLst/>
              <a:gdLst/>
              <a:ahLst/>
              <a:cxnLst/>
              <a:rect r="r" b="b" t="t" l="l"/>
              <a:pathLst>
                <a:path h="2825515" w="4873456">
                  <a:moveTo>
                    <a:pt x="0" y="0"/>
                  </a:moveTo>
                  <a:lnTo>
                    <a:pt x="4873456" y="0"/>
                  </a:lnTo>
                  <a:lnTo>
                    <a:pt x="4873456" y="2825515"/>
                  </a:lnTo>
                  <a:lnTo>
                    <a:pt x="0" y="2825515"/>
                  </a:lnTo>
                  <a:close/>
                </a:path>
              </a:pathLst>
            </a:custGeom>
            <a:solidFill>
              <a:srgbClr val="CA9C57"/>
            </a:solidFill>
          </p:spPr>
        </p:sp>
        <p:sp>
          <p:nvSpPr>
            <p:cNvPr name="TextBox 4" id="4"/>
            <p:cNvSpPr txBox="true"/>
            <p:nvPr/>
          </p:nvSpPr>
          <p:spPr>
            <a:xfrm>
              <a:off x="0" y="-38100"/>
              <a:ext cx="4873455" cy="286361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562937" y="4056929"/>
            <a:ext cx="8689013" cy="5201371"/>
            <a:chOff x="0" y="0"/>
            <a:chExt cx="1040831" cy="623057"/>
          </a:xfrm>
        </p:grpSpPr>
        <p:sp>
          <p:nvSpPr>
            <p:cNvPr name="Freeform 6" id="6"/>
            <p:cNvSpPr/>
            <p:nvPr/>
          </p:nvSpPr>
          <p:spPr>
            <a:xfrm flipH="false" flipV="false" rot="0">
              <a:off x="0" y="0"/>
              <a:ext cx="1040831" cy="623057"/>
            </a:xfrm>
            <a:custGeom>
              <a:avLst/>
              <a:gdLst/>
              <a:ahLst/>
              <a:cxnLst/>
              <a:rect r="r" b="b" t="t" l="l"/>
              <a:pathLst>
                <a:path h="623057" w="1040831">
                  <a:moveTo>
                    <a:pt x="0" y="0"/>
                  </a:moveTo>
                  <a:lnTo>
                    <a:pt x="1040831" y="0"/>
                  </a:lnTo>
                  <a:lnTo>
                    <a:pt x="1040831" y="623057"/>
                  </a:lnTo>
                  <a:lnTo>
                    <a:pt x="0" y="623057"/>
                  </a:lnTo>
                  <a:close/>
                </a:path>
              </a:pathLst>
            </a:custGeom>
            <a:blipFill>
              <a:blip r:embed="rId2"/>
              <a:stretch>
                <a:fillRect l="-2857" t="0" r="-2857" b="0"/>
              </a:stretch>
            </a:blipFill>
          </p:spPr>
        </p:sp>
      </p:grpSp>
      <p:grpSp>
        <p:nvGrpSpPr>
          <p:cNvPr name="Group 7" id="7"/>
          <p:cNvGrpSpPr/>
          <p:nvPr/>
        </p:nvGrpSpPr>
        <p:grpSpPr>
          <a:xfrm rot="0">
            <a:off x="10545607" y="1492869"/>
            <a:ext cx="6292286" cy="681804"/>
            <a:chOff x="0" y="0"/>
            <a:chExt cx="753734" cy="81671"/>
          </a:xfrm>
        </p:grpSpPr>
        <p:sp>
          <p:nvSpPr>
            <p:cNvPr name="Freeform 8" id="8"/>
            <p:cNvSpPr/>
            <p:nvPr/>
          </p:nvSpPr>
          <p:spPr>
            <a:xfrm flipH="false" flipV="false" rot="0">
              <a:off x="0" y="0"/>
              <a:ext cx="753734" cy="81671"/>
            </a:xfrm>
            <a:custGeom>
              <a:avLst/>
              <a:gdLst/>
              <a:ahLst/>
              <a:cxnLst/>
              <a:rect r="r" b="b" t="t" l="l"/>
              <a:pathLst>
                <a:path h="81671" w="753734">
                  <a:moveTo>
                    <a:pt x="0" y="0"/>
                  </a:moveTo>
                  <a:lnTo>
                    <a:pt x="753734" y="0"/>
                  </a:lnTo>
                  <a:lnTo>
                    <a:pt x="753734" y="81671"/>
                  </a:lnTo>
                  <a:lnTo>
                    <a:pt x="0" y="81671"/>
                  </a:lnTo>
                  <a:close/>
                </a:path>
              </a:pathLst>
            </a:custGeom>
            <a:blipFill>
              <a:blip r:embed="rId2"/>
              <a:stretch>
                <a:fillRect l="-30602" t="-244423" r="-43454" b="-565169"/>
              </a:stretch>
            </a:blipFill>
          </p:spPr>
        </p:sp>
      </p:grpSp>
      <p:grpSp>
        <p:nvGrpSpPr>
          <p:cNvPr name="Group 9" id="9"/>
          <p:cNvGrpSpPr/>
          <p:nvPr/>
        </p:nvGrpSpPr>
        <p:grpSpPr>
          <a:xfrm rot="0">
            <a:off x="10545607" y="4789993"/>
            <a:ext cx="6292286" cy="681804"/>
            <a:chOff x="0" y="0"/>
            <a:chExt cx="753734" cy="81671"/>
          </a:xfrm>
        </p:grpSpPr>
        <p:sp>
          <p:nvSpPr>
            <p:cNvPr name="Freeform 10" id="10"/>
            <p:cNvSpPr/>
            <p:nvPr/>
          </p:nvSpPr>
          <p:spPr>
            <a:xfrm flipH="false" flipV="false" rot="0">
              <a:off x="0" y="0"/>
              <a:ext cx="753734" cy="81671"/>
            </a:xfrm>
            <a:custGeom>
              <a:avLst/>
              <a:gdLst/>
              <a:ahLst/>
              <a:cxnLst/>
              <a:rect r="r" b="b" t="t" l="l"/>
              <a:pathLst>
                <a:path h="81671" w="753734">
                  <a:moveTo>
                    <a:pt x="0" y="0"/>
                  </a:moveTo>
                  <a:lnTo>
                    <a:pt x="753734" y="0"/>
                  </a:lnTo>
                  <a:lnTo>
                    <a:pt x="753734" y="81671"/>
                  </a:lnTo>
                  <a:lnTo>
                    <a:pt x="0" y="81671"/>
                  </a:lnTo>
                  <a:close/>
                </a:path>
              </a:pathLst>
            </a:custGeom>
            <a:blipFill>
              <a:blip r:embed="rId2"/>
              <a:stretch>
                <a:fillRect l="-31391" t="-506751" r="-62570" b="-406868"/>
              </a:stretch>
            </a:blipFill>
          </p:spPr>
        </p:sp>
      </p:grpSp>
      <p:grpSp>
        <p:nvGrpSpPr>
          <p:cNvPr name="Group 11" id="11"/>
          <p:cNvGrpSpPr/>
          <p:nvPr/>
        </p:nvGrpSpPr>
        <p:grpSpPr>
          <a:xfrm rot="0">
            <a:off x="10545607" y="8576496"/>
            <a:ext cx="6292286" cy="681804"/>
            <a:chOff x="0" y="0"/>
            <a:chExt cx="753734" cy="81671"/>
          </a:xfrm>
        </p:grpSpPr>
        <p:sp>
          <p:nvSpPr>
            <p:cNvPr name="Freeform 12" id="12"/>
            <p:cNvSpPr/>
            <p:nvPr/>
          </p:nvSpPr>
          <p:spPr>
            <a:xfrm flipH="false" flipV="false" rot="0">
              <a:off x="0" y="0"/>
              <a:ext cx="753734" cy="81671"/>
            </a:xfrm>
            <a:custGeom>
              <a:avLst/>
              <a:gdLst/>
              <a:ahLst/>
              <a:cxnLst/>
              <a:rect r="r" b="b" t="t" l="l"/>
              <a:pathLst>
                <a:path h="81671" w="753734">
                  <a:moveTo>
                    <a:pt x="0" y="0"/>
                  </a:moveTo>
                  <a:lnTo>
                    <a:pt x="753734" y="0"/>
                  </a:lnTo>
                  <a:lnTo>
                    <a:pt x="753734" y="81671"/>
                  </a:lnTo>
                  <a:lnTo>
                    <a:pt x="0" y="81671"/>
                  </a:lnTo>
                  <a:close/>
                </a:path>
              </a:pathLst>
            </a:custGeom>
            <a:blipFill>
              <a:blip r:embed="rId2"/>
              <a:stretch>
                <a:fillRect l="-29417" t="-674349" r="-93476" b="-390463"/>
              </a:stretch>
            </a:blipFill>
          </p:spPr>
        </p:sp>
      </p:grpSp>
      <p:grpSp>
        <p:nvGrpSpPr>
          <p:cNvPr name="Group 13" id="13"/>
          <p:cNvGrpSpPr/>
          <p:nvPr/>
        </p:nvGrpSpPr>
        <p:grpSpPr>
          <a:xfrm rot="8245499">
            <a:off x="6415202" y="3598078"/>
            <a:ext cx="5127045" cy="482472"/>
            <a:chOff x="0" y="0"/>
            <a:chExt cx="4803799" cy="452053"/>
          </a:xfrm>
        </p:grpSpPr>
        <p:sp>
          <p:nvSpPr>
            <p:cNvPr name="Freeform 14" id="14"/>
            <p:cNvSpPr/>
            <p:nvPr/>
          </p:nvSpPr>
          <p:spPr>
            <a:xfrm flipH="false" flipV="false" rot="0">
              <a:off x="0" y="0"/>
              <a:ext cx="4803799" cy="452053"/>
            </a:xfrm>
            <a:custGeom>
              <a:avLst/>
              <a:gdLst/>
              <a:ahLst/>
              <a:cxnLst/>
              <a:rect r="r" b="b" t="t" l="l"/>
              <a:pathLst>
                <a:path h="452053" w="4803799">
                  <a:moveTo>
                    <a:pt x="4803799" y="226027"/>
                  </a:moveTo>
                  <a:lnTo>
                    <a:pt x="4397399" y="0"/>
                  </a:lnTo>
                  <a:lnTo>
                    <a:pt x="4397399" y="203200"/>
                  </a:lnTo>
                  <a:lnTo>
                    <a:pt x="0" y="203200"/>
                  </a:lnTo>
                  <a:lnTo>
                    <a:pt x="0" y="248853"/>
                  </a:lnTo>
                  <a:lnTo>
                    <a:pt x="4397399" y="248853"/>
                  </a:lnTo>
                  <a:lnTo>
                    <a:pt x="4397399" y="452053"/>
                  </a:lnTo>
                  <a:lnTo>
                    <a:pt x="4803799" y="226027"/>
                  </a:lnTo>
                  <a:close/>
                </a:path>
              </a:pathLst>
            </a:custGeom>
            <a:solidFill>
              <a:srgbClr val="FF0000"/>
            </a:solidFill>
          </p:spPr>
        </p:sp>
        <p:sp>
          <p:nvSpPr>
            <p:cNvPr name="TextBox 15" id="15"/>
            <p:cNvSpPr txBox="true"/>
            <p:nvPr/>
          </p:nvSpPr>
          <p:spPr>
            <a:xfrm>
              <a:off x="0" y="165100"/>
              <a:ext cx="4702199" cy="83753"/>
            </a:xfrm>
            <a:prstGeom prst="rect">
              <a:avLst/>
            </a:prstGeom>
          </p:spPr>
          <p:txBody>
            <a:bodyPr anchor="ctr" rtlCol="false" tIns="50800" lIns="50800" bIns="50800" rIns="50800"/>
            <a:lstStyle/>
            <a:p>
              <a:pPr algn="ctr">
                <a:lnSpc>
                  <a:spcPts val="2800"/>
                </a:lnSpc>
              </a:pPr>
            </a:p>
          </p:txBody>
        </p:sp>
      </p:grpSp>
      <p:sp>
        <p:nvSpPr>
          <p:cNvPr name="TextBox 16" id="16"/>
          <p:cNvSpPr txBox="true"/>
          <p:nvPr/>
        </p:nvSpPr>
        <p:spPr>
          <a:xfrm rot="0">
            <a:off x="562937" y="1359519"/>
            <a:ext cx="9982670" cy="968553"/>
          </a:xfrm>
          <a:prstGeom prst="rect">
            <a:avLst/>
          </a:prstGeom>
        </p:spPr>
        <p:txBody>
          <a:bodyPr anchor="t" rtlCol="false" tIns="0" lIns="0" bIns="0" rIns="0">
            <a:spAutoFit/>
          </a:bodyPr>
          <a:lstStyle/>
          <a:p>
            <a:pPr algn="l">
              <a:lnSpc>
                <a:spcPts val="7968"/>
              </a:lnSpc>
            </a:pPr>
            <a:r>
              <a:rPr lang="en-US" sz="5495">
                <a:solidFill>
                  <a:srgbClr val="FFFFFF"/>
                </a:solidFill>
                <a:latin typeface="TAN Aegean"/>
                <a:ea typeface="TAN Aegean"/>
                <a:cs typeface="TAN Aegean"/>
                <a:sym typeface="TAN Aegean"/>
              </a:rPr>
              <a:t>HOTEL SEARCH</a:t>
            </a:r>
          </a:p>
        </p:txBody>
      </p:sp>
      <p:grpSp>
        <p:nvGrpSpPr>
          <p:cNvPr name="Group 17" id="17"/>
          <p:cNvGrpSpPr/>
          <p:nvPr/>
        </p:nvGrpSpPr>
        <p:grpSpPr>
          <a:xfrm rot="0">
            <a:off x="562937" y="311162"/>
            <a:ext cx="3145641" cy="318135"/>
            <a:chOff x="0" y="0"/>
            <a:chExt cx="4194188" cy="424180"/>
          </a:xfrm>
        </p:grpSpPr>
        <p:sp>
          <p:nvSpPr>
            <p:cNvPr name="TextBox 18" id="18"/>
            <p:cNvSpPr txBox="true"/>
            <p:nvPr/>
          </p:nvSpPr>
          <p:spPr>
            <a:xfrm rot="0">
              <a:off x="0" y="81442"/>
              <a:ext cx="2178382" cy="342738"/>
            </a:xfrm>
            <a:prstGeom prst="rect">
              <a:avLst/>
            </a:prstGeom>
          </p:spPr>
          <p:txBody>
            <a:bodyPr anchor="t" rtlCol="false" tIns="0" lIns="0" bIns="0" rIns="0">
              <a:spAutoFit/>
            </a:bodyPr>
            <a:lstStyle/>
            <a:p>
              <a:pPr algn="l">
                <a:lnSpc>
                  <a:spcPts val="2240"/>
                </a:lnSpc>
              </a:pPr>
              <a:r>
                <a:rPr lang="en-US" sz="1600">
                  <a:solidFill>
                    <a:srgbClr val="FFFFFF"/>
                  </a:solidFill>
                  <a:latin typeface="Gordita Light"/>
                  <a:ea typeface="Gordita Light"/>
                  <a:cs typeface="Gordita Light"/>
                  <a:sym typeface="Gordita Light"/>
                </a:rPr>
                <a:t>Presented by</a:t>
              </a:r>
            </a:p>
          </p:txBody>
        </p:sp>
        <p:sp>
          <p:nvSpPr>
            <p:cNvPr name="TextBox 19" id="19"/>
            <p:cNvSpPr txBox="true"/>
            <p:nvPr/>
          </p:nvSpPr>
          <p:spPr>
            <a:xfrm rot="0">
              <a:off x="1900169" y="-38100"/>
              <a:ext cx="2294018" cy="462280"/>
            </a:xfrm>
            <a:prstGeom prst="rect">
              <a:avLst/>
            </a:prstGeom>
          </p:spPr>
          <p:txBody>
            <a:bodyPr anchor="t" rtlCol="false" tIns="0" lIns="0" bIns="0" rIns="0">
              <a:spAutoFit/>
            </a:bodyPr>
            <a:lstStyle/>
            <a:p>
              <a:pPr algn="l">
                <a:lnSpc>
                  <a:spcPts val="2939"/>
                </a:lnSpc>
              </a:pPr>
              <a:r>
                <a:rPr lang="en-US" sz="2099" i="true">
                  <a:solidFill>
                    <a:srgbClr val="0D2039"/>
                  </a:solidFill>
                  <a:latin typeface="Playfair Display Italics"/>
                  <a:ea typeface="Playfair Display Italics"/>
                  <a:cs typeface="Playfair Display Italics"/>
                  <a:sym typeface="Playfair Display Italics"/>
                </a:rPr>
                <a:t>404 FOUND</a:t>
              </a:r>
            </a:p>
          </p:txBody>
        </p:sp>
      </p:grpSp>
      <p:grpSp>
        <p:nvGrpSpPr>
          <p:cNvPr name="Group 20" id="20"/>
          <p:cNvGrpSpPr/>
          <p:nvPr/>
        </p:nvGrpSpPr>
        <p:grpSpPr>
          <a:xfrm rot="9594067">
            <a:off x="6070672" y="5662486"/>
            <a:ext cx="5127045" cy="482472"/>
            <a:chOff x="0" y="0"/>
            <a:chExt cx="4803799" cy="452053"/>
          </a:xfrm>
        </p:grpSpPr>
        <p:sp>
          <p:nvSpPr>
            <p:cNvPr name="Freeform 21" id="21"/>
            <p:cNvSpPr/>
            <p:nvPr/>
          </p:nvSpPr>
          <p:spPr>
            <a:xfrm flipH="false" flipV="false" rot="0">
              <a:off x="0" y="0"/>
              <a:ext cx="4803799" cy="452053"/>
            </a:xfrm>
            <a:custGeom>
              <a:avLst/>
              <a:gdLst/>
              <a:ahLst/>
              <a:cxnLst/>
              <a:rect r="r" b="b" t="t" l="l"/>
              <a:pathLst>
                <a:path h="452053" w="4803799">
                  <a:moveTo>
                    <a:pt x="4803799" y="226027"/>
                  </a:moveTo>
                  <a:lnTo>
                    <a:pt x="4397399" y="0"/>
                  </a:lnTo>
                  <a:lnTo>
                    <a:pt x="4397399" y="203200"/>
                  </a:lnTo>
                  <a:lnTo>
                    <a:pt x="0" y="203200"/>
                  </a:lnTo>
                  <a:lnTo>
                    <a:pt x="0" y="248853"/>
                  </a:lnTo>
                  <a:lnTo>
                    <a:pt x="4397399" y="248853"/>
                  </a:lnTo>
                  <a:lnTo>
                    <a:pt x="4397399" y="452053"/>
                  </a:lnTo>
                  <a:lnTo>
                    <a:pt x="4803799" y="226027"/>
                  </a:lnTo>
                  <a:close/>
                </a:path>
              </a:pathLst>
            </a:custGeom>
            <a:solidFill>
              <a:srgbClr val="FF0000"/>
            </a:solidFill>
          </p:spPr>
        </p:sp>
        <p:sp>
          <p:nvSpPr>
            <p:cNvPr name="TextBox 22" id="22"/>
            <p:cNvSpPr txBox="true"/>
            <p:nvPr/>
          </p:nvSpPr>
          <p:spPr>
            <a:xfrm>
              <a:off x="0" y="165100"/>
              <a:ext cx="4702199" cy="83753"/>
            </a:xfrm>
            <a:prstGeom prst="rect">
              <a:avLst/>
            </a:prstGeom>
          </p:spPr>
          <p:txBody>
            <a:bodyPr anchor="ctr" rtlCol="false" tIns="50800" lIns="50800" bIns="50800" rIns="50800"/>
            <a:lstStyle/>
            <a:p>
              <a:pPr algn="ctr">
                <a:lnSpc>
                  <a:spcPts val="2800"/>
                </a:lnSpc>
              </a:pPr>
            </a:p>
          </p:txBody>
        </p:sp>
      </p:grpSp>
      <p:grpSp>
        <p:nvGrpSpPr>
          <p:cNvPr name="Group 23" id="23"/>
          <p:cNvGrpSpPr/>
          <p:nvPr/>
        </p:nvGrpSpPr>
        <p:grpSpPr>
          <a:xfrm rot="-9801065">
            <a:off x="5078574" y="7855689"/>
            <a:ext cx="5997305" cy="555114"/>
            <a:chOff x="0" y="0"/>
            <a:chExt cx="4790675" cy="443428"/>
          </a:xfrm>
        </p:grpSpPr>
        <p:sp>
          <p:nvSpPr>
            <p:cNvPr name="Freeform 24" id="24"/>
            <p:cNvSpPr/>
            <p:nvPr/>
          </p:nvSpPr>
          <p:spPr>
            <a:xfrm flipH="false" flipV="false" rot="0">
              <a:off x="0" y="0"/>
              <a:ext cx="4790675" cy="443428"/>
            </a:xfrm>
            <a:custGeom>
              <a:avLst/>
              <a:gdLst/>
              <a:ahLst/>
              <a:cxnLst/>
              <a:rect r="r" b="b" t="t" l="l"/>
              <a:pathLst>
                <a:path h="443428" w="4790675">
                  <a:moveTo>
                    <a:pt x="4790675" y="221714"/>
                  </a:moveTo>
                  <a:lnTo>
                    <a:pt x="4384275" y="0"/>
                  </a:lnTo>
                  <a:lnTo>
                    <a:pt x="4384275" y="203200"/>
                  </a:lnTo>
                  <a:lnTo>
                    <a:pt x="0" y="203200"/>
                  </a:lnTo>
                  <a:lnTo>
                    <a:pt x="0" y="240228"/>
                  </a:lnTo>
                  <a:lnTo>
                    <a:pt x="4384275" y="240228"/>
                  </a:lnTo>
                  <a:lnTo>
                    <a:pt x="4384275" y="443428"/>
                  </a:lnTo>
                  <a:lnTo>
                    <a:pt x="4790675" y="221714"/>
                  </a:lnTo>
                  <a:close/>
                </a:path>
              </a:pathLst>
            </a:custGeom>
            <a:solidFill>
              <a:srgbClr val="FF0000"/>
            </a:solidFill>
          </p:spPr>
        </p:sp>
        <p:sp>
          <p:nvSpPr>
            <p:cNvPr name="TextBox 25" id="25"/>
            <p:cNvSpPr txBox="true"/>
            <p:nvPr/>
          </p:nvSpPr>
          <p:spPr>
            <a:xfrm>
              <a:off x="0" y="165100"/>
              <a:ext cx="4689075" cy="75128"/>
            </a:xfrm>
            <a:prstGeom prst="rect">
              <a:avLst/>
            </a:prstGeom>
          </p:spPr>
          <p:txBody>
            <a:bodyPr anchor="ctr" rtlCol="false" tIns="50800" lIns="50800" bIns="50800" rIns="50800"/>
            <a:lstStyle/>
            <a:p>
              <a:pPr algn="ctr">
                <a:lnSpc>
                  <a:spcPts val="2800"/>
                </a:lnSpc>
              </a:pPr>
            </a:p>
          </p:txBody>
        </p:sp>
      </p:grpSp>
      <p:sp>
        <p:nvSpPr>
          <p:cNvPr name="TextBox 26" id="26"/>
          <p:cNvSpPr txBox="true"/>
          <p:nvPr/>
        </p:nvSpPr>
        <p:spPr>
          <a:xfrm rot="0">
            <a:off x="568875" y="2678769"/>
            <a:ext cx="8409850" cy="817912"/>
          </a:xfrm>
          <a:prstGeom prst="rect">
            <a:avLst/>
          </a:prstGeom>
        </p:spPr>
        <p:txBody>
          <a:bodyPr anchor="t" rtlCol="false" tIns="0" lIns="0" bIns="0" rIns="0">
            <a:spAutoFit/>
          </a:bodyPr>
          <a:lstStyle/>
          <a:p>
            <a:pPr algn="l">
              <a:lnSpc>
                <a:spcPts val="6712"/>
              </a:lnSpc>
            </a:pPr>
            <a:r>
              <a:rPr lang="en-US" sz="4629">
                <a:solidFill>
                  <a:srgbClr val="FFFFFF"/>
                </a:solidFill>
                <a:latin typeface="TAN Aegean"/>
                <a:ea typeface="TAN Aegean"/>
                <a:cs typeface="TAN Aegean"/>
                <a:sym typeface="TAN Aegean"/>
              </a:rPr>
              <a:t>CATERGORIZE DATA</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DAHCohp3p5U</dc:identifier>
  <dcterms:modified xsi:type="dcterms:W3CDTF">2011-08-01T06:04:30Z</dcterms:modified>
  <cp:revision>1</cp:revision>
  <dc:title>404 FOUND_PS4</dc:title>
</cp:coreProperties>
</file>